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unknown"/>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6" r:id="rId9"/>
    <p:sldId id="264" r:id="rId10"/>
    <p:sldId id="265" r:id="rId11"/>
    <p:sldId id="267" r:id="rId12"/>
    <p:sldId id="299" r:id="rId13"/>
    <p:sldId id="271" r:id="rId14"/>
    <p:sldId id="276" r:id="rId15"/>
    <p:sldId id="294" r:id="rId16"/>
    <p:sldId id="279" r:id="rId17"/>
    <p:sldId id="296" r:id="rId18"/>
    <p:sldId id="297" r:id="rId19"/>
    <p:sldId id="288" r:id="rId20"/>
    <p:sldId id="295" r:id="rId21"/>
    <p:sldId id="281" r:id="rId22"/>
    <p:sldId id="283" r:id="rId23"/>
    <p:sldId id="285" r:id="rId24"/>
    <p:sldId id="286" r:id="rId25"/>
    <p:sldId id="287" r:id="rId26"/>
    <p:sldId id="290" r:id="rId27"/>
    <p:sldId id="292" r:id="rId28"/>
    <p:sldId id="277" r:id="rId29"/>
    <p:sldId id="291" r:id="rId30"/>
    <p:sldId id="298" r:id="rId31"/>
    <p:sldId id="293"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62" autoAdjust="0"/>
  </p:normalViewPr>
  <p:slideViewPr>
    <p:cSldViewPr>
      <p:cViewPr>
        <p:scale>
          <a:sx n="73" d="100"/>
          <a:sy n="73" d="100"/>
        </p:scale>
        <p:origin x="-1290"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68F5A636-E7D8-4C76-9815-A9CADE591433}" type="datetimeFigureOut">
              <a:rPr lang="en-US" smtClean="0"/>
              <a:pPr/>
              <a:t>6/28/2026</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6BB112AD-27D0-4A03-A23C-8EE7DBC9B439}" type="slidenum">
              <a:rPr lang="en-US" smtClean="0"/>
              <a:pPr/>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F5A636-E7D8-4C76-9815-A9CADE591433}" type="datetimeFigureOut">
              <a:rPr lang="en-US" smtClean="0"/>
              <a:pPr/>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12AD-27D0-4A03-A23C-8EE7DBC9B439}" type="slidenum">
              <a:rPr lang="en-US" smtClean="0"/>
              <a:pPr/>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F5A636-E7D8-4C76-9815-A9CADE591433}" type="datetimeFigureOut">
              <a:rPr lang="en-US" smtClean="0"/>
              <a:pPr/>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12AD-27D0-4A03-A23C-8EE7DBC9B43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8F5A636-E7D8-4C76-9815-A9CADE591433}" type="datetimeFigureOut">
              <a:rPr lang="en-US" smtClean="0"/>
              <a:pPr/>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B112AD-27D0-4A03-A23C-8EE7DBC9B439}"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8F5A636-E7D8-4C76-9815-A9CADE591433}" type="datetimeFigureOut">
              <a:rPr lang="en-US" smtClean="0"/>
              <a:pPr/>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B112AD-27D0-4A03-A23C-8EE7DBC9B439}"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8F5A636-E7D8-4C76-9815-A9CADE591433}" type="datetimeFigureOut">
              <a:rPr lang="en-US" smtClean="0"/>
              <a:pPr/>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B112AD-27D0-4A03-A23C-8EE7DBC9B439}"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F5A636-E7D8-4C76-9815-A9CADE591433}" type="datetimeFigureOut">
              <a:rPr lang="en-US" smtClean="0"/>
              <a:pPr/>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B112AD-27D0-4A03-A23C-8EE7DBC9B43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F5A636-E7D8-4C76-9815-A9CADE591433}" type="datetimeFigureOut">
              <a:rPr lang="en-US" smtClean="0"/>
              <a:pPr/>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B112AD-27D0-4A03-A23C-8EE7DBC9B43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F5A636-E7D8-4C76-9815-A9CADE591433}" type="datetimeFigureOut">
              <a:rPr lang="en-US" smtClean="0"/>
              <a:pPr/>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B112AD-27D0-4A03-A23C-8EE7DBC9B43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F5A636-E7D8-4C76-9815-A9CADE591433}" type="datetimeFigureOut">
              <a:rPr lang="en-US" smtClean="0"/>
              <a:pPr/>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12AD-27D0-4A03-A23C-8EE7DBC9B439}"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F5A636-E7D8-4C76-9815-A9CADE591433}" type="datetimeFigureOut">
              <a:rPr lang="en-US" smtClean="0"/>
              <a:pPr/>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12AD-27D0-4A03-A23C-8EE7DBC9B439}"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68F5A636-E7D8-4C76-9815-A9CADE591433}" type="datetimeFigureOut">
              <a:rPr lang="en-US" smtClean="0"/>
              <a:pPr/>
              <a:t>6/28/2026</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6BB112AD-27D0-4A03-A23C-8EE7DBC9B43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media/media1.mp4"/><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spc="-25" dirty="0">
                <a:solidFill>
                  <a:srgbClr val="262626"/>
                </a:solidFill>
                <a:cs typeface="Calibri"/>
              </a:rPr>
              <a:t>Clinical</a:t>
            </a:r>
            <a:r>
              <a:rPr lang="en-US" sz="4800" spc="-415" dirty="0">
                <a:solidFill>
                  <a:srgbClr val="262626"/>
                </a:solidFill>
                <a:cs typeface="Calibri"/>
              </a:rPr>
              <a:t> </a:t>
            </a:r>
            <a:r>
              <a:rPr lang="en-US" sz="4800" spc="-10" dirty="0">
                <a:solidFill>
                  <a:srgbClr val="262626"/>
                </a:solidFill>
                <a:cs typeface="Calibri"/>
              </a:rPr>
              <a:t>Problem</a:t>
            </a:r>
            <a:r>
              <a:rPr lang="en-US" sz="4800" spc="-415" dirty="0">
                <a:solidFill>
                  <a:srgbClr val="262626"/>
                </a:solidFill>
                <a:cs typeface="Calibri"/>
              </a:rPr>
              <a:t> </a:t>
            </a:r>
            <a:r>
              <a:rPr lang="en-US" sz="4800" spc="-10" dirty="0">
                <a:solidFill>
                  <a:srgbClr val="262626"/>
                </a:solidFill>
                <a:cs typeface="Calibri"/>
              </a:rPr>
              <a:t>Solving</a:t>
            </a:r>
            <a:endParaRPr lang="en-US" sz="4800" dirty="0"/>
          </a:p>
        </p:txBody>
      </p:sp>
      <p:sp>
        <p:nvSpPr>
          <p:cNvPr id="3" name="Subtitle 2"/>
          <p:cNvSpPr>
            <a:spLocks noGrp="1"/>
          </p:cNvSpPr>
          <p:nvPr>
            <p:ph type="subTitle" idx="1"/>
          </p:nvPr>
        </p:nvSpPr>
        <p:spPr/>
        <p:txBody>
          <a:bodyPr>
            <a:normAutofit/>
          </a:bodyPr>
          <a:lstStyle/>
          <a:p>
            <a:r>
              <a:rPr lang="en-US" sz="2400" dirty="0" smtClean="0">
                <a:latin typeface="Aharoni" panose="02010803020104030203" pitchFamily="2" charset="-79"/>
                <a:cs typeface="Aharoni" panose="02010803020104030203" pitchFamily="2" charset="-79"/>
              </a:rPr>
              <a:t>SARA CHOUPAN,MD</a:t>
            </a:r>
          </a:p>
          <a:p>
            <a:r>
              <a:rPr lang="en-US" sz="2400" dirty="0" smtClean="0">
                <a:latin typeface="Aharoni" panose="02010803020104030203" pitchFamily="2" charset="-79"/>
                <a:cs typeface="Aharoni" panose="02010803020104030203" pitchFamily="2" charset="-79"/>
              </a:rPr>
              <a:t>CARDIOLOGY RESIDENT</a:t>
            </a:r>
          </a:p>
          <a:p>
            <a:r>
              <a:rPr lang="en-US" sz="2400" dirty="0" smtClean="0">
                <a:latin typeface="Aharoni" panose="02010803020104030203" pitchFamily="2" charset="-79"/>
                <a:cs typeface="Aharoni" panose="02010803020104030203" pitchFamily="2" charset="-79"/>
              </a:rPr>
              <a:t>JUNE 2026</a:t>
            </a:r>
            <a:endParaRPr lang="en-US" sz="2400" dirty="0">
              <a:latin typeface="Aharoni" panose="02010803020104030203" pitchFamily="2" charset="-79"/>
              <a:cs typeface="Aharoni" panose="02010803020104030203" pitchFamily="2" charset="-79"/>
            </a:endParaRPr>
          </a:p>
        </p:txBody>
      </p:sp>
      <p:pic>
        <p:nvPicPr>
          <p:cNvPr id="4" name="object 11"/>
          <p:cNvPicPr/>
          <p:nvPr/>
        </p:nvPicPr>
        <p:blipFill>
          <a:blip r:embed="rId2" cstate="print"/>
          <a:stretch>
            <a:fillRect/>
          </a:stretch>
        </p:blipFill>
        <p:spPr>
          <a:xfrm>
            <a:off x="7543800" y="304800"/>
            <a:ext cx="1103434" cy="1113637"/>
          </a:xfrm>
          <a:prstGeom prst="rect">
            <a:avLst/>
          </a:prstGeom>
        </p:spPr>
      </p:pic>
      <p:pic>
        <p:nvPicPr>
          <p:cNvPr id="5" name="object 9"/>
          <p:cNvPicPr/>
          <p:nvPr/>
        </p:nvPicPr>
        <p:blipFill>
          <a:blip r:embed="rId3" cstate="print"/>
          <a:stretch>
            <a:fillRect/>
          </a:stretch>
        </p:blipFill>
        <p:spPr>
          <a:xfrm>
            <a:off x="304800" y="304800"/>
            <a:ext cx="1438275" cy="1409700"/>
          </a:xfrm>
          <a:prstGeom prst="rect">
            <a:avLst/>
          </a:prstGeom>
        </p:spPr>
      </p:pic>
    </p:spTree>
    <p:extLst>
      <p:ext uri="{BB962C8B-B14F-4D97-AF65-F5344CB8AC3E}">
        <p14:creationId xmlns:p14="http://schemas.microsoft.com/office/powerpoint/2010/main" xmlns="" val="40499406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14400" y="2332038"/>
            <a:ext cx="8229600" cy="4525962"/>
          </a:xfrm>
        </p:spPr>
        <p:txBody>
          <a:bodyPr>
            <a:normAutofit/>
          </a:bodyPr>
          <a:lstStyle/>
          <a:p>
            <a:pPr marL="0" indent="0">
              <a:buNone/>
            </a:pPr>
            <a:r>
              <a:rPr lang="en-US" sz="5400" dirty="0" smtClean="0">
                <a:latin typeface="Arial Rounded MT Bold" panose="020F0704030504030204" pitchFamily="34" charset="0"/>
              </a:rPr>
              <a:t>              STEP 1</a:t>
            </a:r>
          </a:p>
        </p:txBody>
      </p:sp>
    </p:spTree>
    <p:extLst>
      <p:ext uri="{BB962C8B-B14F-4D97-AF65-F5344CB8AC3E}">
        <p14:creationId xmlns:p14="http://schemas.microsoft.com/office/powerpoint/2010/main" xmlns="" val="18682921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Rounded MT Bold" panose="020F0704030504030204" pitchFamily="34" charset="0"/>
              </a:rPr>
              <a:t>ID</a:t>
            </a:r>
            <a:endParaRPr lang="en-US" dirty="0">
              <a:latin typeface="Arial Rounded MT Bold" panose="020F0704030504030204" pitchFamily="34" charset="0"/>
            </a:endParaRPr>
          </a:p>
        </p:txBody>
      </p:sp>
      <p:sp>
        <p:nvSpPr>
          <p:cNvPr id="3" name="Content Placeholder 2"/>
          <p:cNvSpPr>
            <a:spLocks noGrp="1"/>
          </p:cNvSpPr>
          <p:nvPr>
            <p:ph sz="half" idx="4294967295"/>
          </p:nvPr>
        </p:nvSpPr>
        <p:spPr>
          <a:xfrm>
            <a:off x="990600" y="2209800"/>
            <a:ext cx="4040188" cy="3951288"/>
          </a:xfrm>
        </p:spPr>
        <p:txBody>
          <a:bodyPr/>
          <a:lstStyle/>
          <a:p>
            <a:r>
              <a:rPr lang="en-US" sz="2400" dirty="0" smtClean="0"/>
              <a:t> 78 YO WOMAN</a:t>
            </a:r>
          </a:p>
          <a:p>
            <a:r>
              <a:rPr lang="en-US" sz="2400" dirty="0" smtClean="0"/>
              <a:t> FROM LORESTAN</a:t>
            </a:r>
          </a:p>
          <a:p>
            <a:r>
              <a:rPr lang="en-US" sz="2400" dirty="0" smtClean="0"/>
              <a:t> HOUSEWIFE</a:t>
            </a:r>
          </a:p>
          <a:p>
            <a:r>
              <a:rPr lang="en-US" sz="2400" dirty="0" smtClean="0"/>
              <a:t> DATE OF ADMISSON :   1405/02/15 </a:t>
            </a:r>
          </a:p>
          <a:p>
            <a:endParaRPr lang="en-US" dirty="0"/>
          </a:p>
        </p:txBody>
      </p:sp>
    </p:spTree>
    <p:extLst>
      <p:ext uri="{BB962C8B-B14F-4D97-AF65-F5344CB8AC3E}">
        <p14:creationId xmlns:p14="http://schemas.microsoft.com/office/powerpoint/2010/main" xmlns="" val="1551218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590800"/>
            <a:ext cx="8229600" cy="990600"/>
          </a:xfrm>
        </p:spPr>
        <p:txBody>
          <a:bodyPr>
            <a:normAutofit/>
          </a:bodyPr>
          <a:lstStyle/>
          <a:p>
            <a:pPr marL="0" indent="0">
              <a:buNone/>
            </a:pPr>
            <a:r>
              <a:rPr lang="en-US" dirty="0" smtClean="0"/>
              <a:t>Evaluation </a:t>
            </a:r>
            <a:r>
              <a:rPr lang="en-US" dirty="0"/>
              <a:t>of prolonged ventilator dependence </a:t>
            </a:r>
            <a:endParaRPr lang="en-US" dirty="0" smtClean="0"/>
          </a:p>
        </p:txBody>
      </p:sp>
      <p:sp>
        <p:nvSpPr>
          <p:cNvPr id="2" name="Title 1"/>
          <p:cNvSpPr>
            <a:spLocks noGrp="1"/>
          </p:cNvSpPr>
          <p:nvPr>
            <p:ph type="title"/>
          </p:nvPr>
        </p:nvSpPr>
        <p:spPr>
          <a:xfrm>
            <a:off x="533400" y="914400"/>
            <a:ext cx="8229600" cy="1143000"/>
          </a:xfrm>
        </p:spPr>
        <p:txBody>
          <a:bodyPr>
            <a:normAutofit fontScale="90000"/>
          </a:bodyPr>
          <a:lstStyle/>
          <a:p>
            <a:r>
              <a:rPr lang="en-US" spc="-25" dirty="0">
                <a:solidFill>
                  <a:srgbClr val="3F3F3F"/>
                </a:solidFill>
                <a:latin typeface="Arial Rounded MT Bold" panose="020F0704030504030204" pitchFamily="34" charset="0"/>
                <a:cs typeface="Calibri"/>
              </a:rPr>
              <a:t>CHIEF</a:t>
            </a:r>
            <a:r>
              <a:rPr lang="en-US" spc="-240" dirty="0">
                <a:solidFill>
                  <a:srgbClr val="3F3F3F"/>
                </a:solidFill>
                <a:latin typeface="Arial Rounded MT Bold" panose="020F0704030504030204" pitchFamily="34" charset="0"/>
                <a:cs typeface="Calibri"/>
              </a:rPr>
              <a:t> </a:t>
            </a:r>
            <a:r>
              <a:rPr lang="en-US" spc="-40" dirty="0">
                <a:solidFill>
                  <a:srgbClr val="3F3F3F"/>
                </a:solidFill>
                <a:latin typeface="Arial Rounded MT Bold" panose="020F0704030504030204" pitchFamily="34" charset="0"/>
                <a:cs typeface="Calibri"/>
              </a:rPr>
              <a:t>COMPLAINT</a:t>
            </a:r>
            <a:r>
              <a:rPr lang="en-US" dirty="0">
                <a:cs typeface="Calibri"/>
              </a:rPr>
              <a:t/>
            </a:r>
            <a:br>
              <a:rPr lang="en-US" dirty="0">
                <a:cs typeface="Calibri"/>
              </a:rPr>
            </a:br>
            <a:endParaRPr lang="en-US" dirty="0"/>
          </a:p>
        </p:txBody>
      </p:sp>
    </p:spTree>
    <p:extLst>
      <p:ext uri="{BB962C8B-B14F-4D97-AF65-F5344CB8AC3E}">
        <p14:creationId xmlns:p14="http://schemas.microsoft.com/office/powerpoint/2010/main" xmlns="" val="2181593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algn="just"/>
            <a:r>
              <a:rPr lang="en-US" dirty="0" smtClean="0"/>
              <a:t>A 78-year-old woman was transferred intubated from another hospital to our center for </a:t>
            </a:r>
            <a:r>
              <a:rPr lang="en-US" dirty="0"/>
              <a:t>evaluation of prolonged ventilator dependence and failure to wean from mechanical ventilation</a:t>
            </a:r>
            <a:endParaRPr lang="en-US" dirty="0" smtClean="0"/>
          </a:p>
          <a:p>
            <a:pPr algn="just"/>
            <a:endParaRPr lang="en-US" dirty="0" smtClean="0"/>
          </a:p>
          <a:p>
            <a:pPr algn="just"/>
            <a:r>
              <a:rPr lang="en-US" dirty="0" smtClean="0"/>
              <a:t>According to the history obtained from the patient’s son, her symptoms started in March with productive coughs. Initially, the cough was intermittent throughout the day, productive, non-purulent, and non-bloody</a:t>
            </a:r>
            <a:r>
              <a:rPr lang="en-US" dirty="0"/>
              <a:t>. </a:t>
            </a:r>
            <a:endParaRPr lang="en-US" dirty="0" smtClean="0"/>
          </a:p>
          <a:p>
            <a:pPr algn="just"/>
            <a:r>
              <a:rPr lang="en-US" dirty="0" smtClean="0"/>
              <a:t>The </a:t>
            </a:r>
            <a:r>
              <a:rPr lang="en-US" dirty="0"/>
              <a:t>patient reported progressive shortness of breath and oropharyngeal </a:t>
            </a:r>
            <a:r>
              <a:rPr lang="en-US" dirty="0" smtClean="0"/>
              <a:t>dysphagia, </a:t>
            </a:r>
            <a:r>
              <a:rPr lang="en-US" dirty="0"/>
              <a:t>accompanied by coughing and choking episodes. The symptoms had a gradual onset and progressive course</a:t>
            </a:r>
            <a:endParaRPr lang="en-US" dirty="0" smtClean="0"/>
          </a:p>
          <a:p>
            <a:pPr algn="just"/>
            <a:r>
              <a:rPr lang="en-US" dirty="0" smtClean="0"/>
              <a:t> Gradually, the severity of the cough increased, leading to hospitalization in a hospital in Lorestan province with a presumed diagnosis of pneumonia (without documented medical records).</a:t>
            </a:r>
          </a:p>
          <a:p>
            <a:pPr algn="just"/>
            <a:endParaRPr lang="en-US" dirty="0" smtClean="0"/>
          </a:p>
          <a:p>
            <a:pPr algn="just"/>
            <a:r>
              <a:rPr lang="en-US" dirty="0" smtClean="0"/>
              <a:t>After one weeks, she was discharged with partial improvement and continued treatment at home with oral antibiotics. However, approximately two weeks later, her symptoms recurred again.</a:t>
            </a:r>
          </a:p>
          <a:p>
            <a:endParaRPr lang="en-US" dirty="0"/>
          </a:p>
        </p:txBody>
      </p:sp>
      <p:sp>
        <p:nvSpPr>
          <p:cNvPr id="2" name="Title 1"/>
          <p:cNvSpPr>
            <a:spLocks noGrp="1"/>
          </p:cNvSpPr>
          <p:nvPr>
            <p:ph type="title"/>
          </p:nvPr>
        </p:nvSpPr>
        <p:spPr/>
        <p:txBody>
          <a:bodyPr/>
          <a:lstStyle/>
          <a:p>
            <a:r>
              <a:rPr lang="en-US" sz="4000" dirty="0" smtClean="0">
                <a:latin typeface="Arial Rounded MT Bold" panose="020F0704030504030204" pitchFamily="34" charset="0"/>
              </a:rPr>
              <a:t>Present Illness</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xmlns="" val="31706633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lgn="just"/>
            <a:r>
              <a:rPr lang="en-US" dirty="0" smtClean="0"/>
              <a:t>This led to re-hospitalization in the same province. This time, due to respiratory distress and decreased level of consciousness, the patient underwent intubation and received appropriate treatment. During hospitalization, the patient’s level of consciousness  gradually improved. She was </a:t>
            </a:r>
            <a:r>
              <a:rPr lang="en-US" dirty="0" err="1" smtClean="0"/>
              <a:t>extubated</a:t>
            </a:r>
            <a:r>
              <a:rPr lang="en-US" dirty="0" smtClean="0"/>
              <a:t> for approximately 36 hours; however, due to inadequate spontaneous respiration, she required re-intubation and was reconnected to mechanical ventilation.</a:t>
            </a:r>
          </a:p>
          <a:p>
            <a:pPr algn="just"/>
            <a:endParaRPr lang="en-US" dirty="0" smtClean="0"/>
          </a:p>
          <a:p>
            <a:pPr algn="just"/>
            <a:r>
              <a:rPr lang="en-US" dirty="0" smtClean="0"/>
              <a:t>After approximately 2 </a:t>
            </a:r>
            <a:r>
              <a:rPr lang="en-US" dirty="0" err="1" smtClean="0"/>
              <a:t>weaks</a:t>
            </a:r>
            <a:r>
              <a:rPr lang="en-US" dirty="0" smtClean="0"/>
              <a:t> days of hospitalization, the patient was transferred to Tehran province for continuation of treatment, with family consent and while still intubated.</a:t>
            </a:r>
            <a:endParaRPr lang="en-US" dirty="0"/>
          </a:p>
        </p:txBody>
      </p:sp>
      <p:sp>
        <p:nvSpPr>
          <p:cNvPr id="2" name="Title 1"/>
          <p:cNvSpPr>
            <a:spLocks noGrp="1"/>
          </p:cNvSpPr>
          <p:nvPr>
            <p:ph type="title"/>
          </p:nvPr>
        </p:nvSpPr>
        <p:spPr/>
        <p:txBody>
          <a:bodyPr/>
          <a:lstStyle/>
          <a:p>
            <a:r>
              <a:rPr lang="en-US" sz="4400" dirty="0" smtClean="0">
                <a:latin typeface="Arial Rounded MT Bold" panose="020F0704030504030204" pitchFamily="34" charset="0"/>
              </a:rPr>
              <a:t>Present Illness</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xmlns="" val="21699960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patient was hospitalized and treated at another hospital in Tehran from April14 to May5 . No medical records regarding the hospitalization and the interventions performed during that period were available. Eventually, on </a:t>
            </a:r>
            <a:r>
              <a:rPr lang="en-US" dirty="0" err="1" smtClean="0"/>
              <a:t>Ordibehesht</a:t>
            </a:r>
            <a:r>
              <a:rPr lang="en-US" dirty="0" smtClean="0"/>
              <a:t> 15 (May 5), she was admitted to </a:t>
            </a:r>
            <a:r>
              <a:rPr lang="en-US" dirty="0"/>
              <a:t>our center for evaluation of prolonged ventilator dependence and failure to wean from mechanical ventilation.</a:t>
            </a:r>
          </a:p>
        </p:txBody>
      </p:sp>
      <p:sp>
        <p:nvSpPr>
          <p:cNvPr id="2" name="Title 1"/>
          <p:cNvSpPr>
            <a:spLocks noGrp="1"/>
          </p:cNvSpPr>
          <p:nvPr>
            <p:ph type="title"/>
          </p:nvPr>
        </p:nvSpPr>
        <p:spPr/>
        <p:txBody>
          <a:bodyPr/>
          <a:lstStyle/>
          <a:p>
            <a:r>
              <a:rPr lang="en-US" sz="4000" dirty="0" smtClean="0">
                <a:latin typeface="Arial Rounded MT Bold" panose="020F0704030504030204" pitchFamily="34" charset="0"/>
              </a:rPr>
              <a:t>Present Illness</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xmlns="" val="4045736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dirty="0" smtClean="0"/>
              <a:t>Past Medical History: HTN</a:t>
            </a:r>
          </a:p>
          <a:p>
            <a:pPr algn="just"/>
            <a:r>
              <a:rPr lang="en-US" dirty="0" smtClean="0"/>
              <a:t>Past Surgical History : CTS</a:t>
            </a:r>
          </a:p>
          <a:p>
            <a:pPr algn="just"/>
            <a:r>
              <a:rPr lang="en-US" dirty="0" smtClean="0"/>
              <a:t>Drug History : </a:t>
            </a:r>
            <a:r>
              <a:rPr lang="en-US" dirty="0" err="1" smtClean="0"/>
              <a:t>Valzomix</a:t>
            </a:r>
            <a:r>
              <a:rPr lang="en-US" dirty="0" smtClean="0"/>
              <a:t>  HCT 5/160/12.5 mg once daily </a:t>
            </a:r>
          </a:p>
          <a:p>
            <a:pPr algn="just"/>
            <a:r>
              <a:rPr lang="en-US" dirty="0" smtClean="0"/>
              <a:t>Social History : Unremarkable.</a:t>
            </a:r>
          </a:p>
          <a:p>
            <a:pPr algn="just"/>
            <a:r>
              <a:rPr lang="en-US" dirty="0" smtClean="0"/>
              <a:t>She denies smoking, alcohol consumption, and illicit drug use.</a:t>
            </a:r>
          </a:p>
          <a:p>
            <a:pPr algn="just"/>
            <a:r>
              <a:rPr lang="en-US" dirty="0" smtClean="0"/>
              <a:t>Allergy History :No known drug allergies.</a:t>
            </a:r>
          </a:p>
          <a:p>
            <a:pPr algn="just"/>
            <a:r>
              <a:rPr lang="en-US" dirty="0" smtClean="0"/>
              <a:t>Family History : Unremarkable</a:t>
            </a:r>
          </a:p>
          <a:p>
            <a:pPr algn="just"/>
            <a:endParaRPr lang="en-US" dirty="0"/>
          </a:p>
        </p:txBody>
      </p:sp>
    </p:spTree>
    <p:extLst>
      <p:ext uri="{BB962C8B-B14F-4D97-AF65-F5344CB8AC3E}">
        <p14:creationId xmlns:p14="http://schemas.microsoft.com/office/powerpoint/2010/main" xmlns="" val="28427851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dirty="0" smtClean="0"/>
              <a:t>The patient was intubated and connected to mechanical ventilation, with a Glasgow Coma Scale (GCS) score of approximately 6T(receiving sedation?).</a:t>
            </a:r>
          </a:p>
          <a:p>
            <a:pPr algn="just"/>
            <a:r>
              <a:rPr lang="en-US" dirty="0" smtClean="0"/>
              <a:t>Vital Signs</a:t>
            </a:r>
          </a:p>
          <a:p>
            <a:pPr algn="just"/>
            <a:r>
              <a:rPr lang="en-US" dirty="0" smtClean="0"/>
              <a:t>Blood pressure: 100/60mmHg  (with NEP)</a:t>
            </a:r>
          </a:p>
          <a:p>
            <a:pPr algn="just"/>
            <a:r>
              <a:rPr lang="en-US" dirty="0" smtClean="0"/>
              <a:t>Heart rate: 100 beats per minute</a:t>
            </a:r>
          </a:p>
          <a:p>
            <a:pPr algn="just"/>
            <a:r>
              <a:rPr lang="en-US" dirty="0" smtClean="0"/>
              <a:t>Temperature: 36.9 °C</a:t>
            </a:r>
          </a:p>
          <a:p>
            <a:pPr algn="just"/>
            <a:r>
              <a:rPr lang="en-US" dirty="0" smtClean="0"/>
              <a:t>Oxygen saturation: 94%</a:t>
            </a:r>
            <a:endParaRPr lang="en-US" dirty="0"/>
          </a:p>
        </p:txBody>
      </p:sp>
      <p:sp>
        <p:nvSpPr>
          <p:cNvPr id="2" name="Title 1"/>
          <p:cNvSpPr>
            <a:spLocks noGrp="1"/>
          </p:cNvSpPr>
          <p:nvPr>
            <p:ph type="title"/>
          </p:nvPr>
        </p:nvSpPr>
        <p:spPr/>
        <p:txBody>
          <a:bodyPr/>
          <a:lstStyle/>
          <a:p>
            <a:r>
              <a:rPr lang="en-US" sz="4400" dirty="0" smtClean="0">
                <a:latin typeface="Arial Rounded MT Bold" panose="020F0704030504030204" pitchFamily="34" charset="0"/>
              </a:rPr>
              <a:t>Physical exam</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xmlns="" val="12676359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r>
              <a:rPr lang="en-US" dirty="0" smtClean="0"/>
              <a:t>Skin:</a:t>
            </a:r>
          </a:p>
          <a:p>
            <a:pPr algn="just"/>
            <a:r>
              <a:rPr lang="en-US" dirty="0" smtClean="0"/>
              <a:t>Normal. No rash, or ulcers. </a:t>
            </a:r>
          </a:p>
          <a:p>
            <a:pPr algn="just"/>
            <a:r>
              <a:rPr lang="en-US" dirty="0" smtClean="0"/>
              <a:t>Head and Neck:</a:t>
            </a:r>
          </a:p>
          <a:p>
            <a:pPr algn="just"/>
            <a:r>
              <a:rPr lang="en-US" dirty="0" smtClean="0"/>
              <a:t>The Conjunctiva is not pale, the Sclera is not icteric .The size of the pupils is normal and reactive .no Cyanosis of lips and mouth .  No Jugular venous  distention. no bruit in the carotid artery area</a:t>
            </a:r>
          </a:p>
          <a:p>
            <a:pPr algn="just"/>
            <a:r>
              <a:rPr lang="en-US" dirty="0" smtClean="0"/>
              <a:t>Cardiovascular:</a:t>
            </a:r>
          </a:p>
          <a:p>
            <a:pPr algn="just"/>
            <a:r>
              <a:rPr lang="en-US" dirty="0" smtClean="0"/>
              <a:t>heart sounds were diminished with regular rate and rhythm. No murmurs, rubs, or gallops. No heave or thrill</a:t>
            </a:r>
          </a:p>
          <a:p>
            <a:pPr algn="just"/>
            <a:r>
              <a:rPr lang="en-US" dirty="0" err="1" smtClean="0"/>
              <a:t>Respiratory:Auscultation</a:t>
            </a:r>
            <a:r>
              <a:rPr lang="en-US" dirty="0" smtClean="0"/>
              <a:t> revealed crackles at the base of the right lung, without wheezing.</a:t>
            </a:r>
          </a:p>
        </p:txBody>
      </p:sp>
      <p:sp>
        <p:nvSpPr>
          <p:cNvPr id="4" name="Title 3"/>
          <p:cNvSpPr>
            <a:spLocks noGrp="1"/>
          </p:cNvSpPr>
          <p:nvPr>
            <p:ph type="title"/>
          </p:nvPr>
        </p:nvSpPr>
        <p:spPr/>
        <p:txBody>
          <a:bodyPr/>
          <a:lstStyle/>
          <a:p>
            <a:r>
              <a:rPr lang="en-US" sz="4400" dirty="0">
                <a:latin typeface="Arial Rounded MT Bold" panose="020F0704030504030204" pitchFamily="34" charset="0"/>
              </a:rPr>
              <a:t>Physical exam</a:t>
            </a:r>
          </a:p>
        </p:txBody>
      </p:sp>
    </p:spTree>
    <p:extLst>
      <p:ext uri="{BB962C8B-B14F-4D97-AF65-F5344CB8AC3E}">
        <p14:creationId xmlns:p14="http://schemas.microsoft.com/office/powerpoint/2010/main" xmlns="" val="19567441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720840"/>
            <a:ext cx="8153400" cy="5262979"/>
          </a:xfrm>
          <a:prstGeom prst="rect">
            <a:avLst/>
          </a:prstGeom>
        </p:spPr>
        <p:txBody>
          <a:bodyPr wrap="square">
            <a:spAutoFit/>
          </a:bodyPr>
          <a:lstStyle/>
          <a:p>
            <a:pPr algn="just"/>
            <a:r>
              <a:rPr lang="en-US" sz="2400" dirty="0" smtClean="0"/>
              <a:t>Abdomen: distended</a:t>
            </a:r>
            <a:r>
              <a:rPr lang="en-US" sz="2400" dirty="0"/>
              <a:t>.</a:t>
            </a:r>
          </a:p>
          <a:p>
            <a:pPr algn="just"/>
            <a:r>
              <a:rPr lang="en-US" sz="2400" dirty="0"/>
              <a:t>No organomegaly or ascites. </a:t>
            </a:r>
            <a:endParaRPr lang="en-US" sz="2400" dirty="0" smtClean="0"/>
          </a:p>
          <a:p>
            <a:pPr algn="just"/>
            <a:endParaRPr lang="en-US" sz="2400" dirty="0"/>
          </a:p>
          <a:p>
            <a:pPr algn="just"/>
            <a:r>
              <a:rPr lang="en-US" sz="2400" dirty="0"/>
              <a:t>Extremities:There was no edema or erythema. Distal pulses of the extremities were detectable, full, and symmetric</a:t>
            </a:r>
            <a:r>
              <a:rPr lang="en-US" sz="2400" dirty="0" smtClean="0"/>
              <a:t>.</a:t>
            </a:r>
          </a:p>
          <a:p>
            <a:pPr algn="just"/>
            <a:endParaRPr lang="en-US" sz="2400" dirty="0"/>
          </a:p>
          <a:p>
            <a:pPr algn="just"/>
            <a:r>
              <a:rPr lang="en-US" sz="2400" dirty="0" smtClean="0"/>
              <a:t>NEUROLOGIC EXAM:</a:t>
            </a:r>
          </a:p>
          <a:p>
            <a:pPr algn="just"/>
            <a:r>
              <a:rPr lang="en-US" sz="2400" dirty="0"/>
              <a:t>The pupils were normal in size and reactive to </a:t>
            </a:r>
            <a:r>
              <a:rPr lang="en-US" sz="2400" dirty="0" smtClean="0"/>
              <a:t>light.</a:t>
            </a:r>
          </a:p>
          <a:p>
            <a:pPr algn="just"/>
            <a:r>
              <a:rPr lang="en-US" sz="2400" dirty="0" err="1" smtClean="0"/>
              <a:t>Nl</a:t>
            </a:r>
            <a:r>
              <a:rPr lang="en-US" sz="2400" dirty="0" smtClean="0"/>
              <a:t> muscle tone /no rigidity/no spasticity</a:t>
            </a:r>
          </a:p>
          <a:p>
            <a:pPr algn="just"/>
            <a:r>
              <a:rPr lang="en-US" sz="2400" dirty="0" smtClean="0"/>
              <a:t>Plantar </a:t>
            </a:r>
            <a:r>
              <a:rPr lang="en-US" sz="2400" dirty="0" err="1" smtClean="0"/>
              <a:t>reflex:extensor</a:t>
            </a:r>
            <a:r>
              <a:rPr lang="en-US" sz="2400" dirty="0" smtClean="0"/>
              <a:t> in right side/ NL in left side</a:t>
            </a:r>
          </a:p>
          <a:p>
            <a:endParaRPr lang="en-US" sz="2400" dirty="0" smtClean="0"/>
          </a:p>
          <a:p>
            <a:endParaRPr lang="en-US" sz="2400" dirty="0"/>
          </a:p>
          <a:p>
            <a:endParaRPr lang="en-US" sz="2400" dirty="0"/>
          </a:p>
        </p:txBody>
      </p:sp>
    </p:spTree>
    <p:extLst>
      <p:ext uri="{BB962C8B-B14F-4D97-AF65-F5344CB8AC3E}">
        <p14:creationId xmlns:p14="http://schemas.microsoft.com/office/powerpoint/2010/main" xmlns="" val="39188241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80093774649.jpg"/>
          <p:cNvPicPr>
            <a:picLocks noChangeAspect="1"/>
          </p:cNvPicPr>
          <p:nvPr/>
        </p:nvPicPr>
        <p:blipFill>
          <a:blip r:embed="rId2" cstate="print"/>
          <a:stretch>
            <a:fillRect/>
          </a:stretch>
        </p:blipFill>
        <p:spPr>
          <a:xfrm>
            <a:off x="381000" y="914400"/>
            <a:ext cx="2414588" cy="2538413"/>
          </a:xfrm>
          <a:prstGeom prst="rect">
            <a:avLst/>
          </a:prstGeom>
        </p:spPr>
      </p:pic>
      <p:pic>
        <p:nvPicPr>
          <p:cNvPr id="3" name="Picture 2" descr="1780093774661.jpg"/>
          <p:cNvPicPr>
            <a:picLocks noChangeAspect="1"/>
          </p:cNvPicPr>
          <p:nvPr/>
        </p:nvPicPr>
        <p:blipFill>
          <a:blip r:embed="rId3" cstate="print"/>
          <a:stretch>
            <a:fillRect/>
          </a:stretch>
        </p:blipFill>
        <p:spPr>
          <a:xfrm>
            <a:off x="3200400" y="914400"/>
            <a:ext cx="2505075" cy="2571750"/>
          </a:xfrm>
          <a:prstGeom prst="rect">
            <a:avLst/>
          </a:prstGeom>
        </p:spPr>
      </p:pic>
      <p:pic>
        <p:nvPicPr>
          <p:cNvPr id="4" name="Picture 3" descr="1780093774673.jpg"/>
          <p:cNvPicPr>
            <a:picLocks noChangeAspect="1"/>
          </p:cNvPicPr>
          <p:nvPr/>
        </p:nvPicPr>
        <p:blipFill>
          <a:blip r:embed="rId4" cstate="print"/>
          <a:stretch>
            <a:fillRect/>
          </a:stretch>
        </p:blipFill>
        <p:spPr>
          <a:xfrm>
            <a:off x="6096000" y="990600"/>
            <a:ext cx="2667000" cy="2514600"/>
          </a:xfrm>
          <a:prstGeom prst="rect">
            <a:avLst/>
          </a:prstGeom>
        </p:spPr>
      </p:pic>
      <p:pic>
        <p:nvPicPr>
          <p:cNvPr id="5" name="Picture 4" descr="1780093774637.jpg"/>
          <p:cNvPicPr>
            <a:picLocks noChangeAspect="1"/>
          </p:cNvPicPr>
          <p:nvPr/>
        </p:nvPicPr>
        <p:blipFill>
          <a:blip r:embed="rId5" cstate="print"/>
          <a:stretch>
            <a:fillRect/>
          </a:stretch>
        </p:blipFill>
        <p:spPr>
          <a:xfrm>
            <a:off x="381000" y="3810000"/>
            <a:ext cx="2514600" cy="2590800"/>
          </a:xfrm>
          <a:prstGeom prst="rect">
            <a:avLst/>
          </a:prstGeom>
        </p:spPr>
      </p:pic>
      <p:pic>
        <p:nvPicPr>
          <p:cNvPr id="6" name="Picture 5" descr="1780093774696.jpg"/>
          <p:cNvPicPr>
            <a:picLocks noChangeAspect="1"/>
          </p:cNvPicPr>
          <p:nvPr/>
        </p:nvPicPr>
        <p:blipFill>
          <a:blip r:embed="rId6" cstate="print"/>
          <a:stretch>
            <a:fillRect/>
          </a:stretch>
        </p:blipFill>
        <p:spPr>
          <a:xfrm>
            <a:off x="3200400" y="3810000"/>
            <a:ext cx="2590800" cy="2590800"/>
          </a:xfrm>
          <a:prstGeom prst="rect">
            <a:avLst/>
          </a:prstGeom>
        </p:spPr>
      </p:pic>
      <p:pic>
        <p:nvPicPr>
          <p:cNvPr id="7" name="Picture 6" descr="1780093774685.jpg"/>
          <p:cNvPicPr>
            <a:picLocks noChangeAspect="1"/>
          </p:cNvPicPr>
          <p:nvPr/>
        </p:nvPicPr>
        <p:blipFill>
          <a:blip r:embed="rId7" cstate="print"/>
          <a:stretch>
            <a:fillRect/>
          </a:stretch>
        </p:blipFill>
        <p:spPr>
          <a:xfrm>
            <a:off x="6172200" y="3810000"/>
            <a:ext cx="2695574" cy="2590800"/>
          </a:xfrm>
          <a:prstGeom prst="rect">
            <a:avLst/>
          </a:prstGeom>
        </p:spPr>
      </p:pic>
      <p:sp>
        <p:nvSpPr>
          <p:cNvPr id="8" name="Title 7"/>
          <p:cNvSpPr>
            <a:spLocks noGrp="1"/>
          </p:cNvSpPr>
          <p:nvPr>
            <p:ph type="title"/>
          </p:nvPr>
        </p:nvSpPr>
        <p:spPr>
          <a:xfrm>
            <a:off x="685800" y="0"/>
            <a:ext cx="7756263" cy="1054250"/>
          </a:xfrm>
        </p:spPr>
        <p:txBody>
          <a:bodyPr/>
          <a:lstStyle/>
          <a:p>
            <a:r>
              <a:rPr lang="en-US" sz="3200" dirty="0" smtClean="0">
                <a:latin typeface="Aharoni" pitchFamily="2" charset="-79"/>
                <a:cs typeface="Aharoni" pitchFamily="2" charset="-79"/>
              </a:rPr>
              <a:t>Chest ct 1405/01/12</a:t>
            </a:r>
            <a:endParaRPr lang="en-US" sz="3200"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hest.mp4">
            <a:hlinkClick r:id="" action="ppaction://media"/>
          </p:cNvPr>
          <p:cNvPicPr>
            <a:picLocks noGrp="1" noChangeAspect="1"/>
          </p:cNvPicPr>
          <p:nvPr>
            <p:ph idx="1"/>
            <a:videoFile r:link="rId1"/>
            <p:extLst>
              <p:ext uri="{DAA4B4D4-6D71-4841-9C94-3DE7FCFB9230}">
                <p14:media xmlns:p14="http://schemas.microsoft.com/office/powerpoint/2010/main" xmlns="" r:embed="rId3"/>
              </p:ext>
            </p:extLst>
          </p:nvPr>
        </p:nvPicPr>
        <p:blipFill>
          <a:blip r:embed="rId4" cstate="print"/>
          <a:stretch>
            <a:fillRect/>
          </a:stretch>
        </p:blipFill>
        <p:spPr>
          <a:xfrm>
            <a:off x="519113" y="1600200"/>
            <a:ext cx="8029575" cy="4525963"/>
          </a:xfrm>
        </p:spPr>
      </p:pic>
      <p:sp>
        <p:nvSpPr>
          <p:cNvPr id="2" name="Title 1"/>
          <p:cNvSpPr>
            <a:spLocks noGrp="1"/>
          </p:cNvSpPr>
          <p:nvPr>
            <p:ph type="title"/>
          </p:nvPr>
        </p:nvSpPr>
        <p:spPr>
          <a:xfrm>
            <a:off x="685800" y="304800"/>
            <a:ext cx="7756263" cy="1054250"/>
          </a:xfrm>
        </p:spPr>
        <p:txBody>
          <a:bodyPr/>
          <a:lstStyle/>
          <a:p>
            <a:r>
              <a:rPr lang="en-US" sz="4000" dirty="0" smtClean="0">
                <a:latin typeface="Arial Rounded MT Bold" panose="020F0704030504030204" pitchFamily="34" charset="0"/>
              </a:rPr>
              <a:t>Chest </a:t>
            </a:r>
            <a:r>
              <a:rPr lang="en-US" sz="4000" dirty="0" smtClean="0">
                <a:latin typeface="Arial Rounded MT Bold" panose="020F0704030504030204" pitchFamily="34" charset="0"/>
              </a:rPr>
              <a:t>ct video</a:t>
            </a:r>
            <a:r>
              <a:rPr lang="en-US" dirty="0" smtClean="0"/>
              <a:t>. </a:t>
            </a:r>
            <a:r>
              <a:rPr lang="en-US" sz="2800" dirty="0" smtClean="0"/>
              <a:t>1405/01/12</a:t>
            </a:r>
            <a:endParaRPr lang="en-US" sz="2800" dirty="0"/>
          </a:p>
        </p:txBody>
      </p:sp>
    </p:spTree>
    <p:extLst>
      <p:ext uri="{BB962C8B-B14F-4D97-AF65-F5344CB8AC3E}">
        <p14:creationId xmlns:p14="http://schemas.microsoft.com/office/powerpoint/2010/main" xmlns="" val="9288041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Click" delay="0">
                  <p:tgtEl>
                    <p:spTgt spid="12"/>
                  </p:tgtEl>
                </p:cond>
              </p:nextCondLst>
            </p:seq>
            <p:video>
              <p:cMediaNode vol="80000" mute="1">
                <p:cTn id="7" fill="hold" display="0">
                  <p:stCondLst>
                    <p:cond delay="indefinite"/>
                  </p:stCondLst>
                </p:cTn>
                <p:tgtEl>
                  <p:spTgt spid="1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914400"/>
            <a:ext cx="2819400" cy="27432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7" name="Picture 2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00400" y="914400"/>
            <a:ext cx="2899614" cy="2743205"/>
          </a:xfrm>
          <a:prstGeom prst="rect">
            <a:avLst/>
          </a:prstGeom>
        </p:spPr>
      </p:pic>
      <p:pic>
        <p:nvPicPr>
          <p:cNvPr id="28" name="Picture 2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248400" y="914400"/>
            <a:ext cx="2747214" cy="2732318"/>
          </a:xfrm>
          <a:prstGeom prst="rect">
            <a:avLst/>
          </a:prstGeom>
        </p:spPr>
      </p:pic>
      <p:pic>
        <p:nvPicPr>
          <p:cNvPr id="29" name="Picture 2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28600" y="3810000"/>
            <a:ext cx="2819400" cy="2743205"/>
          </a:xfrm>
          <a:prstGeom prst="rect">
            <a:avLst/>
          </a:prstGeom>
        </p:spPr>
      </p:pic>
      <p:pic>
        <p:nvPicPr>
          <p:cNvPr id="30" name="Picture 2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200400" y="3810000"/>
            <a:ext cx="2862262" cy="2743205"/>
          </a:xfrm>
          <a:prstGeom prst="rect">
            <a:avLst/>
          </a:prstGeom>
        </p:spPr>
      </p:pic>
      <p:pic>
        <p:nvPicPr>
          <p:cNvPr id="31" name="Picture 3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178550" y="3809995"/>
            <a:ext cx="2813050" cy="2743205"/>
          </a:xfrm>
          <a:prstGeom prst="rect">
            <a:avLst/>
          </a:prstGeom>
        </p:spPr>
      </p:pic>
      <p:sp>
        <p:nvSpPr>
          <p:cNvPr id="2" name="Title 1"/>
          <p:cNvSpPr>
            <a:spLocks noGrp="1"/>
          </p:cNvSpPr>
          <p:nvPr>
            <p:ph type="title" idx="4294967295"/>
          </p:nvPr>
        </p:nvSpPr>
        <p:spPr>
          <a:xfrm>
            <a:off x="457200" y="-152400"/>
            <a:ext cx="8229600" cy="1143001"/>
          </a:xfrm>
        </p:spPr>
        <p:txBody>
          <a:bodyPr>
            <a:normAutofit/>
          </a:bodyPr>
          <a:lstStyle/>
          <a:p>
            <a:r>
              <a:rPr lang="en-US" sz="3200" dirty="0" smtClean="0">
                <a:latin typeface="Aharoni" pitchFamily="2" charset="-79"/>
                <a:cs typeface="Aharoni" pitchFamily="2" charset="-79"/>
              </a:rPr>
              <a:t>Brain ct   </a:t>
            </a:r>
            <a:r>
              <a:rPr lang="en-US" sz="3200" dirty="0" smtClean="0">
                <a:latin typeface="Aharoni" pitchFamily="2" charset="-79"/>
                <a:cs typeface="Aharoni" pitchFamily="2" charset="-79"/>
              </a:rPr>
              <a:t>1405/01/19</a:t>
            </a:r>
            <a:endParaRPr lang="en-US" sz="3200" dirty="0">
              <a:latin typeface="Aharoni" pitchFamily="2" charset="-79"/>
              <a:cs typeface="Aharoni" pitchFamily="2" charset="-79"/>
            </a:endParaRPr>
          </a:p>
        </p:txBody>
      </p:sp>
    </p:spTree>
    <p:extLst>
      <p:ext uri="{BB962C8B-B14F-4D97-AF65-F5344CB8AC3E}">
        <p14:creationId xmlns:p14="http://schemas.microsoft.com/office/powerpoint/2010/main" xmlns="" val="2810841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a:t>In a patient with this clinical history and inability to wean from mechanical ventilation, what differential diagnoses should be considered?</a:t>
            </a:r>
          </a:p>
        </p:txBody>
      </p:sp>
      <p:sp>
        <p:nvSpPr>
          <p:cNvPr id="3" name="Title 2"/>
          <p:cNvSpPr>
            <a:spLocks noGrp="1"/>
          </p:cNvSpPr>
          <p:nvPr>
            <p:ph type="title"/>
          </p:nvPr>
        </p:nvSpPr>
        <p:spPr/>
        <p:txBody>
          <a:bodyPr/>
          <a:lstStyle/>
          <a:p>
            <a:r>
              <a:rPr lang="en-US" dirty="0" smtClean="0"/>
              <a:t>?</a:t>
            </a:r>
            <a:endParaRPr lang="en-US" dirty="0"/>
          </a:p>
        </p:txBody>
      </p:sp>
    </p:spTree>
    <p:extLst>
      <p:ext uri="{BB962C8B-B14F-4D97-AF65-F5344CB8AC3E}">
        <p14:creationId xmlns:p14="http://schemas.microsoft.com/office/powerpoint/2010/main" xmlns="" val="5947293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a:latin typeface="Arial Rounded MT Bold" panose="020F0704030504030204" pitchFamily="34" charset="0"/>
              </a:rPr>
              <a:t>S</a:t>
            </a:r>
            <a:r>
              <a:rPr lang="en-US" sz="6600" dirty="0" smtClean="0">
                <a:latin typeface="Arial Rounded MT Bold" panose="020F0704030504030204" pitchFamily="34" charset="0"/>
              </a:rPr>
              <a:t>tep2</a:t>
            </a:r>
            <a:endParaRPr lang="en-US" sz="6600" dirty="0">
              <a:latin typeface="Arial Rounded MT Bold" panose="020F0704030504030204" pitchFamily="34" charset="0"/>
            </a:endParaRPr>
          </a:p>
        </p:txBody>
      </p:sp>
    </p:spTree>
    <p:extLst>
      <p:ext uri="{BB962C8B-B14F-4D97-AF65-F5344CB8AC3E}">
        <p14:creationId xmlns:p14="http://schemas.microsoft.com/office/powerpoint/2010/main" xmlns="" val="36650878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xmlns="" val="2710968575"/>
              </p:ext>
            </p:extLst>
          </p:nvPr>
        </p:nvGraphicFramePr>
        <p:xfrm>
          <a:off x="838200" y="2209800"/>
          <a:ext cx="1981200" cy="3657600"/>
        </p:xfrm>
        <a:graphic>
          <a:graphicData uri="http://schemas.openxmlformats.org/drawingml/2006/table">
            <a:tbl>
              <a:tblPr firstRow="1" bandRow="1">
                <a:tableStyleId>{5C22544A-7EE6-4342-B048-85BDC9FD1C3A}</a:tableStyleId>
              </a:tblPr>
              <a:tblGrid>
                <a:gridCol w="990600"/>
                <a:gridCol w="990600"/>
              </a:tblGrid>
              <a:tr h="457200">
                <a:tc>
                  <a:txBody>
                    <a:bodyPr/>
                    <a:lstStyle/>
                    <a:p>
                      <a:r>
                        <a:rPr lang="en-US" dirty="0" smtClean="0"/>
                        <a:t>WBC</a:t>
                      </a:r>
                      <a:endParaRPr lang="en-US" dirty="0"/>
                    </a:p>
                  </a:txBody>
                  <a:tcPr/>
                </a:tc>
                <a:tc>
                  <a:txBody>
                    <a:bodyPr/>
                    <a:lstStyle/>
                    <a:p>
                      <a:r>
                        <a:rPr lang="en-US" dirty="0" smtClean="0"/>
                        <a:t>13.9</a:t>
                      </a:r>
                      <a:endParaRPr lang="en-US" dirty="0"/>
                    </a:p>
                  </a:txBody>
                  <a:tcPr/>
                </a:tc>
              </a:tr>
              <a:tr h="457200">
                <a:tc>
                  <a:txBody>
                    <a:bodyPr/>
                    <a:lstStyle/>
                    <a:p>
                      <a:r>
                        <a:rPr lang="en-US" dirty="0" smtClean="0"/>
                        <a:t>RBC</a:t>
                      </a:r>
                      <a:endParaRPr lang="en-US" dirty="0"/>
                    </a:p>
                  </a:txBody>
                  <a:tcPr/>
                </a:tc>
                <a:tc>
                  <a:txBody>
                    <a:bodyPr/>
                    <a:lstStyle/>
                    <a:p>
                      <a:r>
                        <a:rPr lang="en-US" dirty="0" smtClean="0"/>
                        <a:t>3.95</a:t>
                      </a:r>
                      <a:endParaRPr lang="en-US" dirty="0"/>
                    </a:p>
                  </a:txBody>
                  <a:tcPr/>
                </a:tc>
              </a:tr>
              <a:tr h="457200">
                <a:tc>
                  <a:txBody>
                    <a:bodyPr/>
                    <a:lstStyle/>
                    <a:p>
                      <a:r>
                        <a:rPr lang="en-US" dirty="0" smtClean="0"/>
                        <a:t>HB</a:t>
                      </a:r>
                      <a:endParaRPr lang="en-US" dirty="0"/>
                    </a:p>
                  </a:txBody>
                  <a:tcPr/>
                </a:tc>
                <a:tc>
                  <a:txBody>
                    <a:bodyPr/>
                    <a:lstStyle/>
                    <a:p>
                      <a:r>
                        <a:rPr lang="en-US" dirty="0" smtClean="0"/>
                        <a:t>11</a:t>
                      </a:r>
                      <a:endParaRPr lang="en-US" dirty="0"/>
                    </a:p>
                  </a:txBody>
                  <a:tcPr/>
                </a:tc>
              </a:tr>
              <a:tr h="457200">
                <a:tc>
                  <a:txBody>
                    <a:bodyPr/>
                    <a:lstStyle/>
                    <a:p>
                      <a:r>
                        <a:rPr lang="en-US" dirty="0" smtClean="0"/>
                        <a:t>HCT</a:t>
                      </a:r>
                      <a:endParaRPr lang="en-US" dirty="0"/>
                    </a:p>
                  </a:txBody>
                  <a:tcPr/>
                </a:tc>
                <a:tc>
                  <a:txBody>
                    <a:bodyPr/>
                    <a:lstStyle/>
                    <a:p>
                      <a:r>
                        <a:rPr lang="en-US" dirty="0" smtClean="0"/>
                        <a:t>35.6</a:t>
                      </a:r>
                      <a:endParaRPr lang="en-US" dirty="0"/>
                    </a:p>
                  </a:txBody>
                  <a:tcPr/>
                </a:tc>
              </a:tr>
              <a:tr h="457200">
                <a:tc>
                  <a:txBody>
                    <a:bodyPr/>
                    <a:lstStyle/>
                    <a:p>
                      <a:r>
                        <a:rPr lang="en-US" dirty="0" smtClean="0"/>
                        <a:t>MCV</a:t>
                      </a:r>
                      <a:endParaRPr lang="en-US" dirty="0"/>
                    </a:p>
                  </a:txBody>
                  <a:tcPr/>
                </a:tc>
                <a:tc>
                  <a:txBody>
                    <a:bodyPr/>
                    <a:lstStyle/>
                    <a:p>
                      <a:r>
                        <a:rPr lang="en-US" dirty="0" smtClean="0"/>
                        <a:t>90</a:t>
                      </a:r>
                      <a:endParaRPr lang="en-US" dirty="0"/>
                    </a:p>
                  </a:txBody>
                  <a:tcPr/>
                </a:tc>
              </a:tr>
              <a:tr h="457200">
                <a:tc>
                  <a:txBody>
                    <a:bodyPr/>
                    <a:lstStyle/>
                    <a:p>
                      <a:r>
                        <a:rPr lang="en-US" dirty="0" smtClean="0"/>
                        <a:t>MCH</a:t>
                      </a:r>
                      <a:endParaRPr lang="en-US" dirty="0"/>
                    </a:p>
                  </a:txBody>
                  <a:tcPr/>
                </a:tc>
                <a:tc>
                  <a:txBody>
                    <a:bodyPr/>
                    <a:lstStyle/>
                    <a:p>
                      <a:r>
                        <a:rPr lang="en-US" dirty="0" smtClean="0"/>
                        <a:t>27.8</a:t>
                      </a:r>
                      <a:endParaRPr lang="en-US" dirty="0"/>
                    </a:p>
                  </a:txBody>
                  <a:tcPr/>
                </a:tc>
              </a:tr>
              <a:tr h="457200">
                <a:tc>
                  <a:txBody>
                    <a:bodyPr/>
                    <a:lstStyle/>
                    <a:p>
                      <a:r>
                        <a:rPr lang="en-US" dirty="0" smtClean="0"/>
                        <a:t>MCHC</a:t>
                      </a:r>
                      <a:endParaRPr lang="en-US" dirty="0"/>
                    </a:p>
                  </a:txBody>
                  <a:tcPr/>
                </a:tc>
                <a:tc>
                  <a:txBody>
                    <a:bodyPr/>
                    <a:lstStyle/>
                    <a:p>
                      <a:r>
                        <a:rPr lang="en-US" dirty="0" smtClean="0"/>
                        <a:t>30.9</a:t>
                      </a:r>
                      <a:endParaRPr lang="en-US" dirty="0"/>
                    </a:p>
                  </a:txBody>
                  <a:tcPr/>
                </a:tc>
              </a:tr>
              <a:tr h="457200">
                <a:tc>
                  <a:txBody>
                    <a:bodyPr/>
                    <a:lstStyle/>
                    <a:p>
                      <a:r>
                        <a:rPr lang="en-US" dirty="0" smtClean="0"/>
                        <a:t>PLT</a:t>
                      </a:r>
                      <a:endParaRPr lang="en-US" dirty="0"/>
                    </a:p>
                  </a:txBody>
                  <a:tcPr/>
                </a:tc>
                <a:tc>
                  <a:txBody>
                    <a:bodyPr/>
                    <a:lstStyle/>
                    <a:p>
                      <a:r>
                        <a:rPr lang="en-US" dirty="0" smtClean="0"/>
                        <a:t>172</a:t>
                      </a:r>
                      <a:endParaRPr lang="en-US" dirty="0"/>
                    </a:p>
                  </a:txBody>
                  <a:tcPr/>
                </a:tc>
              </a:tr>
            </a:tbl>
          </a:graphicData>
        </a:graphic>
      </p:graphicFrame>
      <p:sp>
        <p:nvSpPr>
          <p:cNvPr id="2" name="Title 1"/>
          <p:cNvSpPr>
            <a:spLocks noGrp="1"/>
          </p:cNvSpPr>
          <p:nvPr>
            <p:ph type="title"/>
          </p:nvPr>
        </p:nvSpPr>
        <p:spPr/>
        <p:txBody>
          <a:bodyPr/>
          <a:lstStyle/>
          <a:p>
            <a:r>
              <a:rPr lang="en-US" dirty="0" smtClean="0">
                <a:latin typeface="Arial Rounded MT Bold" panose="020F0704030504030204" pitchFamily="34" charset="0"/>
              </a:rPr>
              <a:t>LAB</a:t>
            </a:r>
            <a:endParaRPr lang="en-US" dirty="0">
              <a:latin typeface="Arial Rounded MT Bold" panose="020F07040305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xmlns="" val="1187594815"/>
              </p:ext>
            </p:extLst>
          </p:nvPr>
        </p:nvGraphicFramePr>
        <p:xfrm>
          <a:off x="3276600" y="2209800"/>
          <a:ext cx="1981200" cy="2961640"/>
        </p:xfrm>
        <a:graphic>
          <a:graphicData uri="http://schemas.openxmlformats.org/drawingml/2006/table">
            <a:tbl>
              <a:tblPr firstRow="1" bandRow="1">
                <a:tableStyleId>{5C22544A-7EE6-4342-B048-85BDC9FD1C3A}</a:tableStyleId>
              </a:tblPr>
              <a:tblGrid>
                <a:gridCol w="1001486"/>
                <a:gridCol w="979714"/>
              </a:tblGrid>
              <a:tr h="365759">
                <a:tc>
                  <a:txBody>
                    <a:bodyPr/>
                    <a:lstStyle/>
                    <a:p>
                      <a:r>
                        <a:rPr lang="en-US" dirty="0" smtClean="0"/>
                        <a:t>SEG</a:t>
                      </a:r>
                      <a:endParaRPr lang="en-US" dirty="0"/>
                    </a:p>
                  </a:txBody>
                  <a:tcPr/>
                </a:tc>
                <a:tc>
                  <a:txBody>
                    <a:bodyPr/>
                    <a:lstStyle/>
                    <a:p>
                      <a:r>
                        <a:rPr lang="en-US" dirty="0" smtClean="0"/>
                        <a:t>85.1</a:t>
                      </a:r>
                      <a:endParaRPr lang="en-US" dirty="0"/>
                    </a:p>
                  </a:txBody>
                  <a:tcPr/>
                </a:tc>
              </a:tr>
              <a:tr h="370840">
                <a:tc>
                  <a:txBody>
                    <a:bodyPr/>
                    <a:lstStyle/>
                    <a:p>
                      <a:r>
                        <a:rPr lang="en-US" dirty="0" smtClean="0"/>
                        <a:t>LYM</a:t>
                      </a:r>
                      <a:endParaRPr lang="en-US" dirty="0"/>
                    </a:p>
                  </a:txBody>
                  <a:tcPr/>
                </a:tc>
                <a:tc>
                  <a:txBody>
                    <a:bodyPr/>
                    <a:lstStyle/>
                    <a:p>
                      <a:r>
                        <a:rPr lang="en-US" dirty="0" smtClean="0"/>
                        <a:t>9.9</a:t>
                      </a:r>
                      <a:endParaRPr lang="en-US" dirty="0"/>
                    </a:p>
                  </a:txBody>
                  <a:tcPr/>
                </a:tc>
              </a:tr>
              <a:tr h="370840">
                <a:tc>
                  <a:txBody>
                    <a:bodyPr/>
                    <a:lstStyle/>
                    <a:p>
                      <a:r>
                        <a:rPr lang="en-US" dirty="0" smtClean="0"/>
                        <a:t>Mixed</a:t>
                      </a:r>
                      <a:endParaRPr lang="en-US" dirty="0"/>
                    </a:p>
                  </a:txBody>
                  <a:tcPr/>
                </a:tc>
                <a:tc>
                  <a:txBody>
                    <a:bodyPr/>
                    <a:lstStyle/>
                    <a:p>
                      <a:r>
                        <a:rPr lang="en-US" dirty="0" smtClean="0"/>
                        <a:t>5</a:t>
                      </a:r>
                      <a:endParaRPr lang="en-US" dirty="0"/>
                    </a:p>
                  </a:txBody>
                  <a:tcPr/>
                </a:tc>
              </a:tr>
              <a:tr h="370840">
                <a:tc>
                  <a:txBody>
                    <a:bodyPr/>
                    <a:lstStyle/>
                    <a:p>
                      <a:r>
                        <a:rPr lang="en-US" dirty="0" smtClean="0"/>
                        <a:t>RDW</a:t>
                      </a:r>
                      <a:endParaRPr lang="en-US" dirty="0"/>
                    </a:p>
                  </a:txBody>
                  <a:tcPr/>
                </a:tc>
                <a:tc>
                  <a:txBody>
                    <a:bodyPr/>
                    <a:lstStyle/>
                    <a:p>
                      <a:r>
                        <a:rPr lang="en-US" dirty="0" smtClean="0"/>
                        <a:t>15.2</a:t>
                      </a:r>
                      <a:endParaRPr lang="en-US" dirty="0"/>
                    </a:p>
                  </a:txBody>
                  <a:tcPr/>
                </a:tc>
              </a:tr>
              <a:tr h="370840">
                <a:tc>
                  <a:txBody>
                    <a:bodyPr/>
                    <a:lstStyle/>
                    <a:p>
                      <a:r>
                        <a:rPr lang="en-US" dirty="0" smtClean="0"/>
                        <a:t>PDW</a:t>
                      </a:r>
                      <a:endParaRPr lang="en-US" dirty="0"/>
                    </a:p>
                  </a:txBody>
                  <a:tcPr/>
                </a:tc>
                <a:tc>
                  <a:txBody>
                    <a:bodyPr/>
                    <a:lstStyle/>
                    <a:p>
                      <a:r>
                        <a:rPr lang="en-US" dirty="0" smtClean="0"/>
                        <a:t>12.5</a:t>
                      </a:r>
                      <a:endParaRPr lang="en-US" dirty="0"/>
                    </a:p>
                  </a:txBody>
                  <a:tcPr/>
                </a:tc>
              </a:tr>
              <a:tr h="370840">
                <a:tc>
                  <a:txBody>
                    <a:bodyPr/>
                    <a:lstStyle/>
                    <a:p>
                      <a:r>
                        <a:rPr lang="en-US" dirty="0" smtClean="0"/>
                        <a:t>MPV</a:t>
                      </a:r>
                      <a:endParaRPr lang="en-US" dirty="0"/>
                    </a:p>
                  </a:txBody>
                  <a:tcPr/>
                </a:tc>
                <a:tc>
                  <a:txBody>
                    <a:bodyPr/>
                    <a:lstStyle/>
                    <a:p>
                      <a:r>
                        <a:rPr lang="en-US" dirty="0" smtClean="0"/>
                        <a:t>10</a:t>
                      </a:r>
                      <a:endParaRPr lang="en-US" dirty="0"/>
                    </a:p>
                  </a:txBody>
                  <a:tcPr/>
                </a:tc>
              </a:tr>
              <a:tr h="370840">
                <a:tc>
                  <a:txBody>
                    <a:bodyPr/>
                    <a:lstStyle/>
                    <a:p>
                      <a:r>
                        <a:rPr lang="en-US" dirty="0" smtClean="0"/>
                        <a:t>P.LCR</a:t>
                      </a:r>
                      <a:endParaRPr lang="en-US" dirty="0"/>
                    </a:p>
                  </a:txBody>
                  <a:tcPr/>
                </a:tc>
                <a:tc>
                  <a:txBody>
                    <a:bodyPr/>
                    <a:lstStyle/>
                    <a:p>
                      <a:r>
                        <a:rPr lang="en-US" dirty="0" smtClean="0"/>
                        <a:t>26.3</a:t>
                      </a:r>
                      <a:endParaRPr lang="en-US" dirty="0"/>
                    </a:p>
                  </a:txBody>
                  <a:tcPr/>
                </a:tc>
              </a:tr>
              <a:tr h="370840">
                <a:tc>
                  <a:txBody>
                    <a:bodyPr/>
                    <a:lstStyle/>
                    <a:p>
                      <a:r>
                        <a:rPr lang="en-US" dirty="0" smtClean="0"/>
                        <a:t>ESR</a:t>
                      </a:r>
                      <a:endParaRPr lang="en-US" dirty="0"/>
                    </a:p>
                  </a:txBody>
                  <a:tcPr/>
                </a:tc>
                <a:tc>
                  <a:txBody>
                    <a:bodyPr/>
                    <a:lstStyle/>
                    <a:p>
                      <a:r>
                        <a:rPr lang="en-US" dirty="0" smtClean="0"/>
                        <a:t>14</a:t>
                      </a: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xmlns="" val="3905540048"/>
              </p:ext>
            </p:extLst>
          </p:nvPr>
        </p:nvGraphicFramePr>
        <p:xfrm>
          <a:off x="5715000" y="2209800"/>
          <a:ext cx="2133600" cy="2966720"/>
        </p:xfrm>
        <a:graphic>
          <a:graphicData uri="http://schemas.openxmlformats.org/drawingml/2006/table">
            <a:tbl>
              <a:tblPr firstRow="1" bandRow="1">
                <a:tableStyleId>{5C22544A-7EE6-4342-B048-85BDC9FD1C3A}</a:tableStyleId>
              </a:tblPr>
              <a:tblGrid>
                <a:gridCol w="1066800"/>
                <a:gridCol w="1066800"/>
              </a:tblGrid>
              <a:tr h="370840">
                <a:tc>
                  <a:txBody>
                    <a:bodyPr/>
                    <a:lstStyle/>
                    <a:p>
                      <a:r>
                        <a:rPr lang="en-US" dirty="0" smtClean="0"/>
                        <a:t>PT</a:t>
                      </a:r>
                      <a:endParaRPr lang="en-US" dirty="0"/>
                    </a:p>
                  </a:txBody>
                  <a:tcPr/>
                </a:tc>
                <a:tc>
                  <a:txBody>
                    <a:bodyPr/>
                    <a:lstStyle/>
                    <a:p>
                      <a:r>
                        <a:rPr lang="en-US" dirty="0" smtClean="0"/>
                        <a:t>15.1</a:t>
                      </a:r>
                      <a:endParaRPr lang="en-US" dirty="0"/>
                    </a:p>
                  </a:txBody>
                  <a:tcPr/>
                </a:tc>
              </a:tr>
              <a:tr h="370840">
                <a:tc>
                  <a:txBody>
                    <a:bodyPr/>
                    <a:lstStyle/>
                    <a:p>
                      <a:r>
                        <a:rPr lang="en-US" dirty="0" smtClean="0"/>
                        <a:t>PTT</a:t>
                      </a:r>
                      <a:endParaRPr lang="en-US" dirty="0"/>
                    </a:p>
                  </a:txBody>
                  <a:tcPr/>
                </a:tc>
                <a:tc>
                  <a:txBody>
                    <a:bodyPr/>
                    <a:lstStyle/>
                    <a:p>
                      <a:r>
                        <a:rPr lang="en-US" dirty="0" smtClean="0"/>
                        <a:t>33.1</a:t>
                      </a:r>
                      <a:endParaRPr lang="en-US" dirty="0"/>
                    </a:p>
                  </a:txBody>
                  <a:tcPr/>
                </a:tc>
              </a:tr>
              <a:tr h="370840">
                <a:tc>
                  <a:txBody>
                    <a:bodyPr/>
                    <a:lstStyle/>
                    <a:p>
                      <a:r>
                        <a:rPr lang="en-US" dirty="0" smtClean="0"/>
                        <a:t>INR</a:t>
                      </a:r>
                      <a:endParaRPr lang="en-US" dirty="0"/>
                    </a:p>
                  </a:txBody>
                  <a:tcPr/>
                </a:tc>
                <a:tc>
                  <a:txBody>
                    <a:bodyPr/>
                    <a:lstStyle/>
                    <a:p>
                      <a:r>
                        <a:rPr lang="en-US" dirty="0" smtClean="0"/>
                        <a:t>1.1</a:t>
                      </a:r>
                      <a:endParaRPr lang="en-US" dirty="0"/>
                    </a:p>
                  </a:txBody>
                  <a:tcPr/>
                </a:tc>
              </a:tr>
              <a:tr h="370840">
                <a:tc>
                  <a:txBody>
                    <a:bodyPr/>
                    <a:lstStyle/>
                    <a:p>
                      <a:r>
                        <a:rPr lang="en-US" dirty="0" smtClean="0"/>
                        <a:t>PH</a:t>
                      </a:r>
                      <a:endParaRPr lang="en-US" dirty="0"/>
                    </a:p>
                  </a:txBody>
                  <a:tcPr/>
                </a:tc>
                <a:tc>
                  <a:txBody>
                    <a:bodyPr/>
                    <a:lstStyle/>
                    <a:p>
                      <a:r>
                        <a:rPr lang="en-US" dirty="0" smtClean="0"/>
                        <a:t>7.41</a:t>
                      </a:r>
                      <a:endParaRPr lang="en-US" dirty="0"/>
                    </a:p>
                  </a:txBody>
                  <a:tcPr/>
                </a:tc>
              </a:tr>
              <a:tr h="370840">
                <a:tc>
                  <a:txBody>
                    <a:bodyPr/>
                    <a:lstStyle/>
                    <a:p>
                      <a:r>
                        <a:rPr lang="en-US" dirty="0" smtClean="0"/>
                        <a:t>PCO2</a:t>
                      </a:r>
                      <a:endParaRPr lang="en-US" dirty="0"/>
                    </a:p>
                  </a:txBody>
                  <a:tcPr/>
                </a:tc>
                <a:tc>
                  <a:txBody>
                    <a:bodyPr/>
                    <a:lstStyle/>
                    <a:p>
                      <a:r>
                        <a:rPr lang="en-US" dirty="0" smtClean="0"/>
                        <a:t>36.6</a:t>
                      </a:r>
                      <a:endParaRPr lang="en-US" dirty="0"/>
                    </a:p>
                  </a:txBody>
                  <a:tcPr/>
                </a:tc>
              </a:tr>
              <a:tr h="370840">
                <a:tc>
                  <a:txBody>
                    <a:bodyPr/>
                    <a:lstStyle/>
                    <a:p>
                      <a:r>
                        <a:rPr lang="en-US" dirty="0" smtClean="0"/>
                        <a:t>HCO3</a:t>
                      </a:r>
                      <a:endParaRPr lang="en-US" dirty="0"/>
                    </a:p>
                  </a:txBody>
                  <a:tcPr/>
                </a:tc>
                <a:tc>
                  <a:txBody>
                    <a:bodyPr/>
                    <a:lstStyle/>
                    <a:p>
                      <a:r>
                        <a:rPr lang="en-US" dirty="0" smtClean="0"/>
                        <a:t>22.8</a:t>
                      </a:r>
                      <a:endParaRPr lang="en-US" dirty="0"/>
                    </a:p>
                  </a:txBody>
                  <a:tcPr/>
                </a:tc>
              </a:tr>
              <a:tr h="370840">
                <a:tc>
                  <a:txBody>
                    <a:bodyPr/>
                    <a:lstStyle/>
                    <a:p>
                      <a:r>
                        <a:rPr lang="en-US" dirty="0" smtClean="0"/>
                        <a:t>O2SAT</a:t>
                      </a:r>
                      <a:endParaRPr lang="en-US" dirty="0"/>
                    </a:p>
                  </a:txBody>
                  <a:tcPr/>
                </a:tc>
                <a:tc>
                  <a:txBody>
                    <a:bodyPr/>
                    <a:lstStyle/>
                    <a:p>
                      <a:r>
                        <a:rPr lang="en-US" dirty="0" smtClean="0"/>
                        <a:t>99.5</a:t>
                      </a:r>
                      <a:endParaRPr lang="en-US" dirty="0"/>
                    </a:p>
                  </a:txBody>
                  <a:tcPr/>
                </a:tc>
              </a:tr>
              <a:tr h="370840">
                <a:tc>
                  <a:txBody>
                    <a:bodyPr/>
                    <a:lstStyle/>
                    <a:p>
                      <a:r>
                        <a:rPr lang="en-US" dirty="0" smtClean="0"/>
                        <a:t>BE</a:t>
                      </a:r>
                      <a:endParaRPr lang="en-US" dirty="0"/>
                    </a:p>
                  </a:txBody>
                  <a:tcPr/>
                </a:tc>
                <a:tc>
                  <a:txBody>
                    <a:bodyPr/>
                    <a:lstStyle/>
                    <a:p>
                      <a:r>
                        <a:rPr lang="en-US" dirty="0" smtClean="0"/>
                        <a:t>-1.4</a:t>
                      </a:r>
                      <a:endParaRPr lang="en-US" dirty="0"/>
                    </a:p>
                  </a:txBody>
                  <a:tcPr/>
                </a:tc>
              </a:tr>
            </a:tbl>
          </a:graphicData>
        </a:graphic>
      </p:graphicFrame>
    </p:spTree>
    <p:extLst>
      <p:ext uri="{BB962C8B-B14F-4D97-AF65-F5344CB8AC3E}">
        <p14:creationId xmlns:p14="http://schemas.microsoft.com/office/powerpoint/2010/main" xmlns="" val="30068260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3343865272"/>
              </p:ext>
            </p:extLst>
          </p:nvPr>
        </p:nvGraphicFramePr>
        <p:xfrm>
          <a:off x="1143000" y="2291080"/>
          <a:ext cx="2057400" cy="2966720"/>
        </p:xfrm>
        <a:graphic>
          <a:graphicData uri="http://schemas.openxmlformats.org/drawingml/2006/table">
            <a:tbl>
              <a:tblPr firstRow="1" bandRow="1">
                <a:tableStyleId>{5C22544A-7EE6-4342-B048-85BDC9FD1C3A}</a:tableStyleId>
              </a:tblPr>
              <a:tblGrid>
                <a:gridCol w="1066800"/>
                <a:gridCol w="990600"/>
              </a:tblGrid>
              <a:tr h="370840">
                <a:tc>
                  <a:txBody>
                    <a:bodyPr/>
                    <a:lstStyle/>
                    <a:p>
                      <a:r>
                        <a:rPr lang="en-US" dirty="0" smtClean="0"/>
                        <a:t>AST</a:t>
                      </a:r>
                      <a:endParaRPr lang="en-US" dirty="0"/>
                    </a:p>
                  </a:txBody>
                  <a:tcPr/>
                </a:tc>
                <a:tc>
                  <a:txBody>
                    <a:bodyPr/>
                    <a:lstStyle/>
                    <a:p>
                      <a:r>
                        <a:rPr lang="en-US" dirty="0" smtClean="0"/>
                        <a:t>54</a:t>
                      </a:r>
                      <a:endParaRPr lang="en-US" dirty="0"/>
                    </a:p>
                  </a:txBody>
                  <a:tcPr/>
                </a:tc>
              </a:tr>
              <a:tr h="370840">
                <a:tc>
                  <a:txBody>
                    <a:bodyPr/>
                    <a:lstStyle/>
                    <a:p>
                      <a:r>
                        <a:rPr lang="en-US" dirty="0" smtClean="0"/>
                        <a:t>ALT</a:t>
                      </a:r>
                      <a:endParaRPr lang="en-US" dirty="0"/>
                    </a:p>
                  </a:txBody>
                  <a:tcPr/>
                </a:tc>
                <a:tc>
                  <a:txBody>
                    <a:bodyPr/>
                    <a:lstStyle/>
                    <a:p>
                      <a:r>
                        <a:rPr lang="en-US" dirty="0" smtClean="0"/>
                        <a:t>74</a:t>
                      </a:r>
                      <a:endParaRPr lang="en-US" dirty="0"/>
                    </a:p>
                  </a:txBody>
                  <a:tcPr/>
                </a:tc>
              </a:tr>
              <a:tr h="370840">
                <a:tc>
                  <a:txBody>
                    <a:bodyPr/>
                    <a:lstStyle/>
                    <a:p>
                      <a:r>
                        <a:rPr lang="en-US" dirty="0" smtClean="0"/>
                        <a:t>ALK</a:t>
                      </a:r>
                      <a:endParaRPr lang="en-US" dirty="0"/>
                    </a:p>
                  </a:txBody>
                  <a:tcPr/>
                </a:tc>
                <a:tc>
                  <a:txBody>
                    <a:bodyPr/>
                    <a:lstStyle/>
                    <a:p>
                      <a:r>
                        <a:rPr lang="en-US" dirty="0" smtClean="0"/>
                        <a:t>165</a:t>
                      </a:r>
                      <a:endParaRPr lang="en-US" dirty="0"/>
                    </a:p>
                  </a:txBody>
                  <a:tcPr/>
                </a:tc>
              </a:tr>
              <a:tr h="370840">
                <a:tc>
                  <a:txBody>
                    <a:bodyPr/>
                    <a:lstStyle/>
                    <a:p>
                      <a:r>
                        <a:rPr lang="en-US" dirty="0" smtClean="0"/>
                        <a:t>T</a:t>
                      </a:r>
                      <a:r>
                        <a:rPr lang="en-US" baseline="0" dirty="0" smtClean="0"/>
                        <a:t> </a:t>
                      </a:r>
                      <a:r>
                        <a:rPr lang="en-US" baseline="0" dirty="0" err="1" smtClean="0"/>
                        <a:t>Bili</a:t>
                      </a:r>
                      <a:endParaRPr lang="en-US" dirty="0"/>
                    </a:p>
                  </a:txBody>
                  <a:tcPr/>
                </a:tc>
                <a:tc>
                  <a:txBody>
                    <a:bodyPr/>
                    <a:lstStyle/>
                    <a:p>
                      <a:r>
                        <a:rPr lang="en-US" dirty="0" smtClean="0"/>
                        <a:t>2.6</a:t>
                      </a:r>
                      <a:endParaRPr lang="en-US" dirty="0"/>
                    </a:p>
                  </a:txBody>
                  <a:tcPr/>
                </a:tc>
              </a:tr>
              <a:tr h="370840">
                <a:tc>
                  <a:txBody>
                    <a:bodyPr/>
                    <a:lstStyle/>
                    <a:p>
                      <a:r>
                        <a:rPr lang="en-US" dirty="0" smtClean="0"/>
                        <a:t>D </a:t>
                      </a:r>
                      <a:r>
                        <a:rPr lang="en-US" dirty="0" err="1" smtClean="0"/>
                        <a:t>Bili</a:t>
                      </a:r>
                      <a:endParaRPr lang="en-US" dirty="0"/>
                    </a:p>
                  </a:txBody>
                  <a:tcPr/>
                </a:tc>
                <a:tc>
                  <a:txBody>
                    <a:bodyPr/>
                    <a:lstStyle/>
                    <a:p>
                      <a:r>
                        <a:rPr lang="en-US" dirty="0" smtClean="0"/>
                        <a:t>1</a:t>
                      </a:r>
                      <a:endParaRPr lang="en-US" dirty="0"/>
                    </a:p>
                  </a:txBody>
                  <a:tcPr/>
                </a:tc>
              </a:tr>
              <a:tr h="370840">
                <a:tc>
                  <a:txBody>
                    <a:bodyPr/>
                    <a:lstStyle/>
                    <a:p>
                      <a:r>
                        <a:rPr lang="en-US" dirty="0" err="1" smtClean="0"/>
                        <a:t>Alb</a:t>
                      </a:r>
                      <a:endParaRPr lang="en-US" dirty="0"/>
                    </a:p>
                  </a:txBody>
                  <a:tcPr/>
                </a:tc>
                <a:tc>
                  <a:txBody>
                    <a:bodyPr/>
                    <a:lstStyle/>
                    <a:p>
                      <a:r>
                        <a:rPr lang="en-US" dirty="0" smtClean="0"/>
                        <a:t>3.4</a:t>
                      </a:r>
                      <a:endParaRPr lang="en-US" dirty="0"/>
                    </a:p>
                  </a:txBody>
                  <a:tcPr/>
                </a:tc>
              </a:tr>
              <a:tr h="370840">
                <a:tc>
                  <a:txBody>
                    <a:bodyPr/>
                    <a:lstStyle/>
                    <a:p>
                      <a:r>
                        <a:rPr lang="en-US" dirty="0" smtClean="0"/>
                        <a:t>CPK</a:t>
                      </a:r>
                      <a:endParaRPr lang="en-US" dirty="0"/>
                    </a:p>
                  </a:txBody>
                  <a:tcPr/>
                </a:tc>
                <a:tc>
                  <a:txBody>
                    <a:bodyPr/>
                    <a:lstStyle/>
                    <a:p>
                      <a:r>
                        <a:rPr lang="en-US" dirty="0" smtClean="0"/>
                        <a:t>147</a:t>
                      </a:r>
                      <a:endParaRPr lang="en-US" dirty="0"/>
                    </a:p>
                  </a:txBody>
                  <a:tcPr/>
                </a:tc>
              </a:tr>
              <a:tr h="370840">
                <a:tc>
                  <a:txBody>
                    <a:bodyPr/>
                    <a:lstStyle/>
                    <a:p>
                      <a:r>
                        <a:rPr lang="en-US" dirty="0" smtClean="0"/>
                        <a:t>LDH</a:t>
                      </a:r>
                      <a:endParaRPr lang="en-US" dirty="0"/>
                    </a:p>
                  </a:txBody>
                  <a:tcPr/>
                </a:tc>
                <a:tc>
                  <a:txBody>
                    <a:bodyPr/>
                    <a:lstStyle/>
                    <a:p>
                      <a:r>
                        <a:rPr lang="en-US" dirty="0" smtClean="0"/>
                        <a:t>1247</a:t>
                      </a:r>
                      <a:endParaRPr lang="en-US" dirty="0"/>
                    </a:p>
                  </a:txBody>
                  <a:tcPr/>
                </a:tc>
              </a:tr>
            </a:tbl>
          </a:graphicData>
        </a:graphic>
      </p:graphicFrame>
      <p:sp>
        <p:nvSpPr>
          <p:cNvPr id="4" name="Title 3"/>
          <p:cNvSpPr>
            <a:spLocks noGrp="1"/>
          </p:cNvSpPr>
          <p:nvPr>
            <p:ph type="title"/>
          </p:nvPr>
        </p:nvSpPr>
        <p:spPr/>
        <p:txBody>
          <a:bodyPr/>
          <a:lstStyle/>
          <a:p>
            <a:r>
              <a:rPr lang="en-US" dirty="0" smtClean="0">
                <a:latin typeface="Arial Rounded MT Bold" panose="020F0704030504030204" pitchFamily="34" charset="0"/>
              </a:rPr>
              <a:t>LAB</a:t>
            </a:r>
            <a:endParaRPr lang="en-US" dirty="0">
              <a:latin typeface="Arial Rounded MT Bold" panose="020F0704030504030204"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xmlns="" val="3548524035"/>
              </p:ext>
            </p:extLst>
          </p:nvPr>
        </p:nvGraphicFramePr>
        <p:xfrm>
          <a:off x="3581400" y="2286000"/>
          <a:ext cx="2057400" cy="3235960"/>
        </p:xfrm>
        <a:graphic>
          <a:graphicData uri="http://schemas.openxmlformats.org/drawingml/2006/table">
            <a:tbl>
              <a:tblPr firstRow="1" bandRow="1">
                <a:tableStyleId>{5C22544A-7EE6-4342-B048-85BDC9FD1C3A}</a:tableStyleId>
              </a:tblPr>
              <a:tblGrid>
                <a:gridCol w="1066800"/>
                <a:gridCol w="990600"/>
              </a:tblGrid>
              <a:tr h="370840">
                <a:tc>
                  <a:txBody>
                    <a:bodyPr/>
                    <a:lstStyle/>
                    <a:p>
                      <a:r>
                        <a:rPr lang="en-US" dirty="0" smtClean="0"/>
                        <a:t>CPK MB</a:t>
                      </a:r>
                      <a:endParaRPr lang="en-US" dirty="0"/>
                    </a:p>
                  </a:txBody>
                  <a:tcPr/>
                </a:tc>
                <a:tc>
                  <a:txBody>
                    <a:bodyPr/>
                    <a:lstStyle/>
                    <a:p>
                      <a:r>
                        <a:rPr lang="en-US" dirty="0" smtClean="0"/>
                        <a:t>38</a:t>
                      </a:r>
                      <a:endParaRPr lang="en-US" dirty="0"/>
                    </a:p>
                  </a:txBody>
                  <a:tcPr/>
                </a:tc>
              </a:tr>
              <a:tr h="370840">
                <a:tc>
                  <a:txBody>
                    <a:bodyPr/>
                    <a:lstStyle/>
                    <a:p>
                      <a:r>
                        <a:rPr lang="en-US" dirty="0" err="1" smtClean="0"/>
                        <a:t>Ca</a:t>
                      </a:r>
                      <a:endParaRPr lang="en-US" dirty="0"/>
                    </a:p>
                  </a:txBody>
                  <a:tcPr/>
                </a:tc>
                <a:tc>
                  <a:txBody>
                    <a:bodyPr/>
                    <a:lstStyle/>
                    <a:p>
                      <a:r>
                        <a:rPr lang="en-US" dirty="0" smtClean="0"/>
                        <a:t>9.2</a:t>
                      </a:r>
                      <a:endParaRPr lang="en-US" dirty="0"/>
                    </a:p>
                  </a:txBody>
                  <a:tcPr/>
                </a:tc>
              </a:tr>
              <a:tr h="370840">
                <a:tc>
                  <a:txBody>
                    <a:bodyPr/>
                    <a:lstStyle/>
                    <a:p>
                      <a:r>
                        <a:rPr lang="en-US" dirty="0" smtClean="0"/>
                        <a:t>P</a:t>
                      </a:r>
                      <a:endParaRPr lang="en-US" dirty="0"/>
                    </a:p>
                  </a:txBody>
                  <a:tcPr/>
                </a:tc>
                <a:tc>
                  <a:txBody>
                    <a:bodyPr/>
                    <a:lstStyle/>
                    <a:p>
                      <a:r>
                        <a:rPr lang="en-US" dirty="0" smtClean="0"/>
                        <a:t>0.9</a:t>
                      </a:r>
                      <a:endParaRPr lang="en-US" dirty="0"/>
                    </a:p>
                  </a:txBody>
                  <a:tcPr/>
                </a:tc>
              </a:tr>
              <a:tr h="370840">
                <a:tc>
                  <a:txBody>
                    <a:bodyPr/>
                    <a:lstStyle/>
                    <a:p>
                      <a:r>
                        <a:rPr lang="en-US" dirty="0" smtClean="0"/>
                        <a:t>Na</a:t>
                      </a:r>
                      <a:endParaRPr lang="en-US" dirty="0"/>
                    </a:p>
                  </a:txBody>
                  <a:tcPr/>
                </a:tc>
                <a:tc>
                  <a:txBody>
                    <a:bodyPr/>
                    <a:lstStyle/>
                    <a:p>
                      <a:r>
                        <a:rPr lang="en-US" dirty="0" smtClean="0"/>
                        <a:t>137</a:t>
                      </a:r>
                      <a:endParaRPr lang="en-US" dirty="0"/>
                    </a:p>
                  </a:txBody>
                  <a:tcPr/>
                </a:tc>
              </a:tr>
              <a:tr h="370840">
                <a:tc>
                  <a:txBody>
                    <a:bodyPr/>
                    <a:lstStyle/>
                    <a:p>
                      <a:r>
                        <a:rPr lang="en-US" dirty="0" smtClean="0"/>
                        <a:t>K</a:t>
                      </a:r>
                      <a:endParaRPr lang="en-US" dirty="0"/>
                    </a:p>
                  </a:txBody>
                  <a:tcPr/>
                </a:tc>
                <a:tc>
                  <a:txBody>
                    <a:bodyPr/>
                    <a:lstStyle/>
                    <a:p>
                      <a:r>
                        <a:rPr lang="en-US" dirty="0" smtClean="0"/>
                        <a:t>3.6</a:t>
                      </a:r>
                      <a:endParaRPr lang="en-US" dirty="0"/>
                    </a:p>
                  </a:txBody>
                  <a:tcPr/>
                </a:tc>
              </a:tr>
              <a:tr h="370840">
                <a:tc>
                  <a:txBody>
                    <a:bodyPr/>
                    <a:lstStyle/>
                    <a:p>
                      <a:r>
                        <a:rPr lang="en-US" dirty="0" smtClean="0"/>
                        <a:t>Mg</a:t>
                      </a:r>
                      <a:endParaRPr lang="en-US" dirty="0"/>
                    </a:p>
                  </a:txBody>
                  <a:tcPr/>
                </a:tc>
                <a:tc>
                  <a:txBody>
                    <a:bodyPr/>
                    <a:lstStyle/>
                    <a:p>
                      <a:r>
                        <a:rPr lang="en-US" dirty="0" smtClean="0"/>
                        <a:t>1.9</a:t>
                      </a:r>
                      <a:endParaRPr lang="en-US" dirty="0"/>
                    </a:p>
                  </a:txBody>
                  <a:tcPr/>
                </a:tc>
              </a:tr>
              <a:tr h="370840">
                <a:tc>
                  <a:txBody>
                    <a:bodyPr/>
                    <a:lstStyle/>
                    <a:p>
                      <a:r>
                        <a:rPr lang="en-US" dirty="0" smtClean="0"/>
                        <a:t>BUN</a:t>
                      </a:r>
                      <a:endParaRPr lang="en-US" dirty="0"/>
                    </a:p>
                  </a:txBody>
                  <a:tcPr/>
                </a:tc>
                <a:tc>
                  <a:txBody>
                    <a:bodyPr/>
                    <a:lstStyle/>
                    <a:p>
                      <a:r>
                        <a:rPr lang="en-US" dirty="0" smtClean="0"/>
                        <a:t>47</a:t>
                      </a:r>
                      <a:endParaRPr lang="en-US" dirty="0"/>
                    </a:p>
                  </a:txBody>
                  <a:tcPr/>
                </a:tc>
              </a:tr>
              <a:tr h="370840">
                <a:tc>
                  <a:txBody>
                    <a:bodyPr/>
                    <a:lstStyle/>
                    <a:p>
                      <a:r>
                        <a:rPr lang="en-US" dirty="0" smtClean="0"/>
                        <a:t>Cr</a:t>
                      </a:r>
                      <a:endParaRPr lang="en-US" dirty="0"/>
                    </a:p>
                  </a:txBody>
                  <a:tcPr/>
                </a:tc>
                <a:tc>
                  <a:txBody>
                    <a:bodyPr/>
                    <a:lstStyle/>
                    <a:p>
                      <a:r>
                        <a:rPr lang="en-US" dirty="0" smtClean="0"/>
                        <a:t>0.7</a:t>
                      </a:r>
                      <a:endParaRPr lang="en-US"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xmlns="" val="2994626134"/>
              </p:ext>
            </p:extLst>
          </p:nvPr>
        </p:nvGraphicFramePr>
        <p:xfrm>
          <a:off x="5943600" y="2286000"/>
          <a:ext cx="1981200" cy="1010920"/>
        </p:xfrm>
        <a:graphic>
          <a:graphicData uri="http://schemas.openxmlformats.org/drawingml/2006/table">
            <a:tbl>
              <a:tblPr firstRow="1" bandRow="1">
                <a:tableStyleId>{5C22544A-7EE6-4342-B048-85BDC9FD1C3A}</a:tableStyleId>
              </a:tblPr>
              <a:tblGrid>
                <a:gridCol w="990600"/>
                <a:gridCol w="990600"/>
              </a:tblGrid>
              <a:tr h="370840">
                <a:tc>
                  <a:txBody>
                    <a:bodyPr/>
                    <a:lstStyle/>
                    <a:p>
                      <a:r>
                        <a:rPr lang="en-US" dirty="0" smtClean="0"/>
                        <a:t>LACTATE</a:t>
                      </a:r>
                      <a:endParaRPr lang="en-US" dirty="0"/>
                    </a:p>
                  </a:txBody>
                  <a:tcPr/>
                </a:tc>
                <a:tc>
                  <a:txBody>
                    <a:bodyPr/>
                    <a:lstStyle/>
                    <a:p>
                      <a:r>
                        <a:rPr lang="en-US" dirty="0" smtClean="0"/>
                        <a:t>6.9</a:t>
                      </a:r>
                      <a:endParaRPr lang="en-US" dirty="0"/>
                    </a:p>
                  </a:txBody>
                  <a:tcPr/>
                </a:tc>
              </a:tr>
              <a:tr h="370840">
                <a:tc>
                  <a:txBody>
                    <a:bodyPr/>
                    <a:lstStyle/>
                    <a:p>
                      <a:r>
                        <a:rPr lang="en-US" dirty="0" smtClean="0"/>
                        <a:t>CRP</a:t>
                      </a:r>
                      <a:endParaRPr lang="en-US" dirty="0"/>
                    </a:p>
                  </a:txBody>
                  <a:tcPr/>
                </a:tc>
                <a:tc>
                  <a:txBody>
                    <a:bodyPr/>
                    <a:lstStyle/>
                    <a:p>
                      <a:r>
                        <a:rPr lang="en-US" dirty="0" smtClean="0"/>
                        <a:t>15</a:t>
                      </a:r>
                      <a:endParaRPr lang="en-US" dirty="0"/>
                    </a:p>
                  </a:txBody>
                  <a:tcPr/>
                </a:tc>
              </a:tr>
            </a:tbl>
          </a:graphicData>
        </a:graphic>
      </p:graphicFrame>
    </p:spTree>
    <p:extLst>
      <p:ext uri="{BB962C8B-B14F-4D97-AF65-F5344CB8AC3E}">
        <p14:creationId xmlns:p14="http://schemas.microsoft.com/office/powerpoint/2010/main" xmlns="" val="724561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just">
              <a:buFont typeface="Arial" panose="020B0604020202020204" pitchFamily="34" charset="0"/>
              <a:buChar char="•"/>
            </a:pPr>
            <a:r>
              <a:rPr lang="en-US" dirty="0" err="1" smtClean="0"/>
              <a:t>Meropenem</a:t>
            </a:r>
            <a:r>
              <a:rPr lang="en-US" dirty="0" smtClean="0"/>
              <a:t> </a:t>
            </a:r>
            <a:r>
              <a:rPr lang="en-US" dirty="0"/>
              <a:t>1 g </a:t>
            </a:r>
            <a:r>
              <a:rPr lang="en-US" dirty="0" smtClean="0"/>
              <a:t>TDS</a:t>
            </a:r>
            <a:endParaRPr lang="en-US" dirty="0"/>
          </a:p>
          <a:p>
            <a:pPr algn="just"/>
            <a:r>
              <a:rPr lang="en-US" dirty="0"/>
              <a:t>Vancomycin 1 g </a:t>
            </a:r>
            <a:r>
              <a:rPr lang="en-US" dirty="0" smtClean="0"/>
              <a:t>BD</a:t>
            </a:r>
            <a:endParaRPr lang="en-US" dirty="0"/>
          </a:p>
          <a:p>
            <a:pPr algn="just"/>
            <a:r>
              <a:rPr lang="en-US" dirty="0"/>
              <a:t>Hydrocortisone 100 mg </a:t>
            </a:r>
            <a:r>
              <a:rPr lang="en-US" dirty="0" smtClean="0"/>
              <a:t>TDS</a:t>
            </a:r>
            <a:endParaRPr lang="en-US" dirty="0"/>
          </a:p>
          <a:p>
            <a:pPr algn="just"/>
            <a:r>
              <a:rPr lang="en-US" dirty="0"/>
              <a:t>Electrocardiography (ECG</a:t>
            </a:r>
            <a:r>
              <a:rPr lang="en-US" dirty="0" smtClean="0"/>
              <a:t>)/Echocardiography</a:t>
            </a:r>
            <a:endParaRPr lang="en-US" dirty="0"/>
          </a:p>
          <a:p>
            <a:pPr algn="just"/>
            <a:r>
              <a:rPr lang="en-US" dirty="0"/>
              <a:t>Chest X-ray (CXR</a:t>
            </a:r>
            <a:r>
              <a:rPr lang="en-US" dirty="0" smtClean="0"/>
              <a:t>)</a:t>
            </a:r>
            <a:endParaRPr lang="en-US" dirty="0"/>
          </a:p>
          <a:p>
            <a:pPr algn="just"/>
            <a:r>
              <a:rPr lang="en-US" dirty="0"/>
              <a:t>Bilateral lower extremity arterial and venous color Doppler </a:t>
            </a:r>
            <a:r>
              <a:rPr lang="en-US" dirty="0" smtClean="0"/>
              <a:t>ultrasonography</a:t>
            </a:r>
            <a:endParaRPr lang="en-US" dirty="0"/>
          </a:p>
          <a:p>
            <a:pPr algn="just"/>
            <a:r>
              <a:rPr lang="en-US" dirty="0"/>
              <a:t>Neurology </a:t>
            </a:r>
            <a:r>
              <a:rPr lang="en-US" dirty="0" smtClean="0"/>
              <a:t>consultation</a:t>
            </a:r>
          </a:p>
          <a:p>
            <a:pPr algn="just"/>
            <a:r>
              <a:rPr lang="en-US" dirty="0" smtClean="0"/>
              <a:t>Infection disease consultation</a:t>
            </a:r>
            <a:endParaRPr lang="en-US" dirty="0"/>
          </a:p>
        </p:txBody>
      </p:sp>
      <p:sp>
        <p:nvSpPr>
          <p:cNvPr id="2" name="Title 1"/>
          <p:cNvSpPr>
            <a:spLocks noGrp="1"/>
          </p:cNvSpPr>
          <p:nvPr>
            <p:ph type="title"/>
          </p:nvPr>
        </p:nvSpPr>
        <p:spPr/>
        <p:txBody>
          <a:bodyPr>
            <a:normAutofit fontScale="90000"/>
          </a:bodyPr>
          <a:lstStyle/>
          <a:p>
            <a:r>
              <a:rPr lang="en-US" sz="4900" dirty="0" smtClean="0">
                <a:latin typeface="Arial Rounded MT Bold" panose="020F0704030504030204" pitchFamily="34" charset="0"/>
              </a:rPr>
              <a:t/>
            </a:r>
            <a:br>
              <a:rPr lang="en-US" sz="4900" dirty="0" smtClean="0">
                <a:latin typeface="Arial Rounded MT Bold" panose="020F0704030504030204" pitchFamily="34" charset="0"/>
              </a:rPr>
            </a:br>
            <a:r>
              <a:rPr lang="en-US" sz="4900" dirty="0" smtClean="0">
                <a:latin typeface="Arial Rounded MT Bold" panose="020F0704030504030204" pitchFamily="34" charset="0"/>
              </a:rPr>
              <a:t>Initial management</a:t>
            </a:r>
            <a:r>
              <a:rPr lang="en-US" dirty="0"/>
              <a:t/>
            </a:r>
            <a:br>
              <a:rPr lang="en-US" dirty="0"/>
            </a:br>
            <a:endParaRPr lang="en-US" dirty="0"/>
          </a:p>
        </p:txBody>
      </p:sp>
    </p:spTree>
    <p:extLst>
      <p:ext uri="{BB962C8B-B14F-4D97-AF65-F5344CB8AC3E}">
        <p14:creationId xmlns:p14="http://schemas.microsoft.com/office/powerpoint/2010/main" xmlns="" val="1878196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719689" y="2247900"/>
            <a:ext cx="5704622" cy="3878263"/>
          </a:xfrm>
        </p:spPr>
      </p:pic>
      <p:sp>
        <p:nvSpPr>
          <p:cNvPr id="2" name="Title 1"/>
          <p:cNvSpPr>
            <a:spLocks noGrp="1"/>
          </p:cNvSpPr>
          <p:nvPr>
            <p:ph type="title"/>
          </p:nvPr>
        </p:nvSpPr>
        <p:spPr/>
        <p:txBody>
          <a:bodyPr/>
          <a:lstStyle/>
          <a:p>
            <a:r>
              <a:rPr lang="en-US" sz="4400" dirty="0" smtClean="0">
                <a:latin typeface="Arial Rounded MT Bold" panose="020F0704030504030204" pitchFamily="34" charset="0"/>
              </a:rPr>
              <a:t>ECG</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xmlns="" val="12678686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r>
              <a:rPr lang="en-US" dirty="0"/>
              <a:t>Normal LV size and Normal systolic function (EF=55%).</a:t>
            </a:r>
          </a:p>
          <a:p>
            <a:pPr algn="just"/>
            <a:r>
              <a:rPr lang="en-US" dirty="0"/>
              <a:t>No RMA at rest, Mild LVH.</a:t>
            </a:r>
          </a:p>
          <a:p>
            <a:pPr algn="just"/>
            <a:r>
              <a:rPr lang="en-US" dirty="0"/>
              <a:t>Normal RV size and Normal systolic function.</a:t>
            </a:r>
          </a:p>
          <a:p>
            <a:pPr algn="just"/>
            <a:r>
              <a:rPr lang="en-US" dirty="0"/>
              <a:t>Thickened MVLs, mild MR, no MS.</a:t>
            </a:r>
          </a:p>
          <a:p>
            <a:pPr algn="just"/>
            <a:r>
              <a:rPr lang="en-US" dirty="0"/>
              <a:t>Thickened, Calcified tricuspid AVLs, no AS, Mild to Moderate AI.</a:t>
            </a:r>
          </a:p>
          <a:p>
            <a:pPr algn="just"/>
            <a:r>
              <a:rPr lang="en-US" dirty="0"/>
              <a:t>Normal IVLs, mild TR, no TS.</a:t>
            </a:r>
          </a:p>
          <a:p>
            <a:pPr algn="just"/>
            <a:r>
              <a:rPr lang="en-US" dirty="0"/>
              <a:t>Normal PVLs, trivial PI, no PS.</a:t>
            </a:r>
          </a:p>
          <a:p>
            <a:pPr algn="just"/>
            <a:r>
              <a:rPr lang="en-US" dirty="0"/>
              <a:t>Normal IVC size and &lt;50 collapsibility.</a:t>
            </a:r>
          </a:p>
        </p:txBody>
      </p:sp>
      <p:sp>
        <p:nvSpPr>
          <p:cNvPr id="2" name="Title 1"/>
          <p:cNvSpPr>
            <a:spLocks noGrp="1"/>
          </p:cNvSpPr>
          <p:nvPr>
            <p:ph type="title"/>
          </p:nvPr>
        </p:nvSpPr>
        <p:spPr/>
        <p:txBody>
          <a:bodyPr/>
          <a:lstStyle/>
          <a:p>
            <a:r>
              <a:rPr lang="en-US" sz="4400" dirty="0">
                <a:latin typeface="Arial Rounded MT Bold" panose="020F0704030504030204" pitchFamily="34" charset="0"/>
              </a:rPr>
              <a:t>Echocardiography</a:t>
            </a:r>
          </a:p>
        </p:txBody>
      </p:sp>
    </p:spTree>
    <p:extLst>
      <p:ext uri="{BB962C8B-B14F-4D97-AF65-F5344CB8AC3E}">
        <p14:creationId xmlns:p14="http://schemas.microsoft.com/office/powerpoint/2010/main" xmlns="" val="20123371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lstStyle/>
          <a:p>
            <a:r>
              <a:rPr lang="en-US" sz="4400" dirty="0" smtClean="0">
                <a:latin typeface="Arial Rounded MT Bold" panose="020F0704030504030204" pitchFamily="34" charset="0"/>
              </a:rPr>
              <a:t>CXR</a:t>
            </a:r>
            <a:endParaRPr lang="en-US" sz="4400" dirty="0">
              <a:latin typeface="Arial Rounded MT Bold" panose="020F0704030504030204"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62000" y="838200"/>
            <a:ext cx="7620000" cy="5410200"/>
          </a:xfrm>
          <a:prstGeom prst="rect">
            <a:avLst/>
          </a:prstGeom>
        </p:spPr>
      </p:pic>
    </p:spTree>
    <p:extLst>
      <p:ext uri="{BB962C8B-B14F-4D97-AF65-F5344CB8AC3E}">
        <p14:creationId xmlns:p14="http://schemas.microsoft.com/office/powerpoint/2010/main" xmlns="" val="223573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25000" lnSpcReduction="20000"/>
          </a:bodyPr>
          <a:lstStyle/>
          <a:p>
            <a:pPr algn="just"/>
            <a:endParaRPr lang="en-US" sz="6200" dirty="0"/>
          </a:p>
          <a:p>
            <a:pPr algn="just"/>
            <a:r>
              <a:rPr lang="en-US" sz="6200" dirty="0"/>
              <a:t>According to neurology </a:t>
            </a:r>
            <a:r>
              <a:rPr lang="en-US" sz="6200" dirty="0" smtClean="0"/>
              <a:t>consultation</a:t>
            </a:r>
          </a:p>
          <a:p>
            <a:pPr algn="just"/>
            <a:r>
              <a:rPr lang="en-US" sz="6200" dirty="0"/>
              <a:t>The patient is awake and alert and is able to maintain eye contact.</a:t>
            </a:r>
            <a:endParaRPr lang="en-US" sz="6200" dirty="0" smtClean="0"/>
          </a:p>
          <a:p>
            <a:pPr algn="just"/>
            <a:r>
              <a:rPr lang="en-US" sz="6200" dirty="0"/>
              <a:t>The pupils were normal in size and reactive to light</a:t>
            </a:r>
            <a:r>
              <a:rPr lang="en-US" sz="6200" dirty="0" smtClean="0"/>
              <a:t>.</a:t>
            </a:r>
          </a:p>
          <a:p>
            <a:pPr algn="just"/>
            <a:r>
              <a:rPr lang="en-US" sz="6200" dirty="0" smtClean="0"/>
              <a:t>Extraocular movements:NL</a:t>
            </a:r>
          </a:p>
          <a:p>
            <a:pPr algn="just"/>
            <a:r>
              <a:rPr lang="en-US" sz="6200" dirty="0" smtClean="0"/>
              <a:t>Muscle power:4/5 symmetric</a:t>
            </a:r>
            <a:endParaRPr lang="en-US" sz="6200" dirty="0"/>
          </a:p>
          <a:p>
            <a:pPr algn="just"/>
            <a:r>
              <a:rPr lang="en-US" sz="6200" dirty="0" smtClean="0"/>
              <a:t>Plantar </a:t>
            </a:r>
            <a:r>
              <a:rPr lang="en-US" sz="6200" dirty="0" err="1"/>
              <a:t>reflex:extensor</a:t>
            </a:r>
            <a:r>
              <a:rPr lang="en-US" sz="6200" dirty="0"/>
              <a:t> in right side/ NL in left side</a:t>
            </a:r>
          </a:p>
          <a:p>
            <a:pPr algn="just"/>
            <a:endParaRPr lang="en-US" sz="6200" dirty="0"/>
          </a:p>
          <a:p>
            <a:pPr algn="just"/>
            <a:endParaRPr lang="en-US" sz="6200" dirty="0" smtClean="0"/>
          </a:p>
          <a:p>
            <a:pPr algn="just"/>
            <a:endParaRPr lang="en-US" sz="6200" dirty="0"/>
          </a:p>
          <a:p>
            <a:pPr algn="just"/>
            <a:r>
              <a:rPr lang="en-US" sz="6200" dirty="0"/>
              <a:t>On May 7 (17 </a:t>
            </a:r>
            <a:r>
              <a:rPr lang="en-US" sz="6200" dirty="0" err="1"/>
              <a:t>Ordibehesht</a:t>
            </a:r>
            <a:r>
              <a:rPr lang="en-US" sz="6200" dirty="0"/>
              <a:t>), due to prolonged intubation, the patient underwent tracheostomy via PDT (percutaneous dilatational tracheostomy</a:t>
            </a:r>
            <a:r>
              <a:rPr lang="en-US" sz="6200" dirty="0" smtClean="0"/>
              <a:t>).</a:t>
            </a:r>
          </a:p>
          <a:p>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sz="4900" dirty="0" smtClean="0">
                <a:latin typeface="Arial Rounded MT Bold" panose="020F0704030504030204" pitchFamily="34" charset="0"/>
              </a:rPr>
              <a:t>Disease </a:t>
            </a:r>
            <a:r>
              <a:rPr lang="en-US" sz="4900" dirty="0">
                <a:latin typeface="Arial Rounded MT Bold" panose="020F0704030504030204" pitchFamily="34" charset="0"/>
              </a:rPr>
              <a:t>course</a:t>
            </a:r>
            <a:r>
              <a:rPr lang="en-US" dirty="0"/>
              <a:t/>
            </a:r>
            <a:br>
              <a:rPr lang="en-US" dirty="0"/>
            </a:br>
            <a:endParaRPr lang="en-US" dirty="0"/>
          </a:p>
        </p:txBody>
      </p:sp>
    </p:spTree>
    <p:extLst>
      <p:ext uri="{BB962C8B-B14F-4D97-AF65-F5344CB8AC3E}">
        <p14:creationId xmlns:p14="http://schemas.microsoft.com/office/powerpoint/2010/main" xmlns="" val="42806278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525963"/>
          </a:xfrm>
        </p:spPr>
        <p:txBody>
          <a:bodyPr>
            <a:normAutofit/>
          </a:bodyPr>
          <a:lstStyle/>
          <a:p>
            <a:pPr marL="0" indent="0">
              <a:buNone/>
            </a:pPr>
            <a:endParaRPr lang="en-US" dirty="0" smtClean="0"/>
          </a:p>
          <a:p>
            <a:endParaRPr lang="en-US" dirty="0" smtClean="0"/>
          </a:p>
          <a:p>
            <a:pPr algn="just"/>
            <a:r>
              <a:rPr lang="en-US" dirty="0" smtClean="0"/>
              <a:t>Due </a:t>
            </a:r>
            <a:r>
              <a:rPr lang="en-US" dirty="0"/>
              <a:t>to a positive sputum culture for Pseudomonas </a:t>
            </a:r>
            <a:endParaRPr lang="en-US" dirty="0" smtClean="0"/>
          </a:p>
          <a:p>
            <a:pPr marL="0" indent="0" algn="just">
              <a:buNone/>
            </a:pPr>
            <a:r>
              <a:rPr lang="en-US" dirty="0" smtClean="0"/>
              <a:t>aeruginosa </a:t>
            </a:r>
            <a:r>
              <a:rPr lang="en-US" dirty="0"/>
              <a:t>(02/15), the patient’s antibiotic regimen was changed to colistin </a:t>
            </a:r>
            <a:r>
              <a:rPr lang="en-US" dirty="0" smtClean="0"/>
              <a:t>( 4.5 gr  BD )and meropenem( 1gr TDS) </a:t>
            </a:r>
            <a:endParaRPr lang="en-US" dirty="0"/>
          </a:p>
        </p:txBody>
      </p:sp>
      <p:sp>
        <p:nvSpPr>
          <p:cNvPr id="2" name="Title 1"/>
          <p:cNvSpPr>
            <a:spLocks noGrp="1"/>
          </p:cNvSpPr>
          <p:nvPr>
            <p:ph type="title"/>
          </p:nvPr>
        </p:nvSpPr>
        <p:spPr>
          <a:xfrm>
            <a:off x="457200" y="457200"/>
            <a:ext cx="8229600" cy="1143000"/>
          </a:xfrm>
        </p:spPr>
        <p:txBody>
          <a:bodyPr/>
          <a:lstStyle/>
          <a:p>
            <a:r>
              <a:rPr lang="en-US" sz="4400" dirty="0">
                <a:latin typeface="Arial Rounded MT Bold" panose="020F0704030504030204" pitchFamily="34" charset="0"/>
              </a:rPr>
              <a:t>Disease course</a:t>
            </a:r>
          </a:p>
        </p:txBody>
      </p:sp>
    </p:spTree>
    <p:extLst>
      <p:ext uri="{BB962C8B-B14F-4D97-AF65-F5344CB8AC3E}">
        <p14:creationId xmlns:p14="http://schemas.microsoft.com/office/powerpoint/2010/main" xmlns="" val="31802331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r>
              <a:rPr lang="en-US" dirty="0" smtClean="0"/>
              <a:t>Given the improvement in the patient’s level of consciousness, a swallowing therapy consultation was requested, and the patient was assessed on multiple occasions over several consecutive days. The patient was still unable to swallow, and continuation of nasogastric (NG) tube feeding was recommended.</a:t>
            </a:r>
            <a:endParaRPr lang="en-US" dirty="0"/>
          </a:p>
          <a:p>
            <a:pPr algn="just"/>
            <a:endParaRPr lang="en-US" dirty="0"/>
          </a:p>
          <a:p>
            <a:pPr algn="just"/>
            <a:r>
              <a:rPr lang="en-US" dirty="0" smtClean="0"/>
              <a:t>On the other hand, despite the improvement in consciousness, the patient remained ventilator-dependent, and several attempts at weaning from mechanical ventilation were unsuccessful.</a:t>
            </a:r>
            <a:endParaRPr lang="en-US" dirty="0"/>
          </a:p>
        </p:txBody>
      </p:sp>
    </p:spTree>
    <p:extLst>
      <p:ext uri="{BB962C8B-B14F-4D97-AF65-F5344CB8AC3E}">
        <p14:creationId xmlns:p14="http://schemas.microsoft.com/office/powerpoint/2010/main" xmlns="" val="22826245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r>
              <a:rPr lang="en-US" sz="2400" dirty="0" smtClean="0"/>
              <a:t>In the next step(12APRIL), the patient underwent Flexible nasal bronchoscopy evaluation with methylene blue for assessment of swallowing function, which demonstrated that she still lacked adequate swallowing ability.</a:t>
            </a:r>
          </a:p>
          <a:p>
            <a:pPr algn="just"/>
            <a:r>
              <a:rPr lang="en-US" sz="2400" dirty="0" smtClean="0"/>
              <a:t>For further evaluation and to identify the cause of the respiratory dysfunction, </a:t>
            </a:r>
            <a:r>
              <a:rPr lang="en-US" sz="2400" dirty="0"/>
              <a:t>Bilateral diaphragmatic ultrasound revealed severely decreased excursion on the right </a:t>
            </a:r>
            <a:r>
              <a:rPr lang="en-US" sz="2400" dirty="0" err="1"/>
              <a:t>hemidiaphragm</a:t>
            </a:r>
            <a:r>
              <a:rPr lang="en-US" sz="2400" dirty="0"/>
              <a:t> and complete paralysis of the left </a:t>
            </a:r>
            <a:r>
              <a:rPr lang="en-US" sz="2400" dirty="0" err="1"/>
              <a:t>hemidiaphragm</a:t>
            </a:r>
            <a:r>
              <a:rPr lang="en-US" sz="2400" dirty="0" smtClean="0"/>
              <a:t>.</a:t>
            </a:r>
          </a:p>
          <a:p>
            <a:pPr algn="just"/>
            <a:r>
              <a:rPr lang="en-US" sz="2400" dirty="0" smtClean="0"/>
              <a:t> </a:t>
            </a:r>
            <a:r>
              <a:rPr lang="en-US" sz="2400" dirty="0"/>
              <a:t>An </a:t>
            </a:r>
            <a:r>
              <a:rPr lang="en-US" sz="2400" dirty="0" smtClean="0"/>
              <a:t>EMG/ NCV </a:t>
            </a:r>
            <a:r>
              <a:rPr lang="en-US" sz="2400" dirty="0"/>
              <a:t>study was requested by neurology; however, it was not feasible due to the patient’s condition.</a:t>
            </a:r>
            <a:endParaRPr lang="en-US" sz="2400" dirty="0" smtClean="0"/>
          </a:p>
          <a:p>
            <a:endParaRPr lang="en-US" sz="2400" dirty="0"/>
          </a:p>
        </p:txBody>
      </p:sp>
    </p:spTree>
    <p:extLst>
      <p:ext uri="{BB962C8B-B14F-4D97-AF65-F5344CB8AC3E}">
        <p14:creationId xmlns:p14="http://schemas.microsoft.com/office/powerpoint/2010/main" xmlns="" val="29922514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057400"/>
            <a:ext cx="8229600" cy="1524000"/>
          </a:xfrm>
        </p:spPr>
        <p:txBody>
          <a:bodyPr>
            <a:normAutofit/>
          </a:bodyPr>
          <a:lstStyle/>
          <a:p>
            <a:pPr marL="0" indent="0">
              <a:buNone/>
            </a:pPr>
            <a:r>
              <a:rPr lang="en-US" sz="5400" dirty="0" smtClean="0">
                <a:latin typeface="Arial Rounded MT Bold" panose="020F0704030504030204" pitchFamily="34" charset="0"/>
              </a:rPr>
              <a:t>              LAST STEP</a:t>
            </a:r>
            <a:endParaRPr lang="en-US" sz="5400" dirty="0">
              <a:latin typeface="Arial Rounded MT Bold" panose="020F070403050403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066800" y="2057400"/>
            <a:ext cx="3123348" cy="4525963"/>
          </a:xfrm>
        </p:spPr>
      </p:pic>
      <p:sp>
        <p:nvSpPr>
          <p:cNvPr id="2" name="Title 1"/>
          <p:cNvSpPr>
            <a:spLocks noGrp="1"/>
          </p:cNvSpPr>
          <p:nvPr>
            <p:ph type="title"/>
          </p:nvPr>
        </p:nvSpPr>
        <p:spPr>
          <a:xfrm>
            <a:off x="685800" y="381000"/>
            <a:ext cx="7756263" cy="1054250"/>
          </a:xfrm>
        </p:spPr>
        <p:txBody>
          <a:bodyPr/>
          <a:lstStyle/>
          <a:p>
            <a:r>
              <a:rPr lang="en-US" sz="3600" dirty="0" smtClean="0">
                <a:latin typeface="Arial Rounded MT Bold" panose="020F0704030504030204" pitchFamily="34" charset="0"/>
              </a:rPr>
              <a:t>BRAIN </a:t>
            </a:r>
            <a:r>
              <a:rPr lang="en-US" sz="3600" dirty="0" smtClean="0">
                <a:latin typeface="Arial Rounded MT Bold" panose="020F0704030504030204" pitchFamily="34" charset="0"/>
              </a:rPr>
              <a:t>MRI  </a:t>
            </a:r>
            <a:r>
              <a:rPr lang="en-US" sz="2800" dirty="0" smtClean="0">
                <a:latin typeface="Arial Rounded MT Bold" panose="020F0704030504030204" pitchFamily="34" charset="0"/>
              </a:rPr>
              <a:t>1405/02/28</a:t>
            </a:r>
            <a:endParaRPr lang="en-US" sz="2800" dirty="0">
              <a:latin typeface="Arial Rounded MT Bold" panose="020F070403050403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783907" y="2057400"/>
            <a:ext cx="3200399" cy="4495800"/>
          </a:xfrm>
          <a:prstGeom prst="rect">
            <a:avLst/>
          </a:prstGeom>
        </p:spPr>
      </p:pic>
    </p:spTree>
    <p:extLst>
      <p:ext uri="{BB962C8B-B14F-4D97-AF65-F5344CB8AC3E}">
        <p14:creationId xmlns:p14="http://schemas.microsoft.com/office/powerpoint/2010/main" xmlns="" val="24010675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1600" dirty="0" smtClean="0"/>
              <a:t>Senile degenerative changes and cortical atrophy are evident. Mild dilatation of all the ventricles is seen.</a:t>
            </a:r>
          </a:p>
          <a:p>
            <a:pPr algn="just"/>
            <a:r>
              <a:rPr lang="en-US" sz="1600" b="1" dirty="0" smtClean="0"/>
              <a:t>High signal foci in T2 W / FLAIR images are noted within the white matter of both cerebral hemisphere and in </a:t>
            </a:r>
            <a:r>
              <a:rPr lang="en-US" sz="1600" b="1" dirty="0" err="1" smtClean="0"/>
              <a:t>periventricular</a:t>
            </a:r>
            <a:r>
              <a:rPr lang="en-US" sz="1600" b="1" dirty="0" smtClean="0"/>
              <a:t> regions that are suggestive of ischemic lesions consistent with small vessel disease</a:t>
            </a:r>
            <a:r>
              <a:rPr lang="en-US" sz="1600" dirty="0" smtClean="0"/>
              <a:t>.</a:t>
            </a:r>
          </a:p>
          <a:p>
            <a:pPr algn="just"/>
            <a:r>
              <a:rPr lang="en-US" sz="1600" dirty="0" smtClean="0"/>
              <a:t>Small high T2 / FLAIR lesion diffusely in both hemispheres in </a:t>
            </a:r>
            <a:r>
              <a:rPr lang="en-US" sz="1600" dirty="0" err="1" smtClean="0"/>
              <a:t>favour</a:t>
            </a:r>
            <a:r>
              <a:rPr lang="en-US" sz="1600" dirty="0" smtClean="0"/>
              <a:t> of non specific findings is noted.</a:t>
            </a:r>
          </a:p>
          <a:p>
            <a:pPr algn="just"/>
            <a:r>
              <a:rPr lang="en-US" sz="1600" dirty="0" smtClean="0"/>
              <a:t>There is extra axial mass in the </a:t>
            </a:r>
            <a:r>
              <a:rPr lang="en-US" sz="1600" dirty="0" err="1" smtClean="0"/>
              <a:t>prepontine</a:t>
            </a:r>
            <a:r>
              <a:rPr lang="en-US" sz="1600" dirty="0" smtClean="0"/>
              <a:t> region showing intermediate T2 signal intensity and low T1 signal intensity with post contrast enhancement and no diffusion restriction.</a:t>
            </a:r>
          </a:p>
          <a:p>
            <a:pPr algn="just"/>
            <a:r>
              <a:rPr lang="en-US" sz="1600" b="1" dirty="0" smtClean="0"/>
              <a:t>The mention mass has significant mass effect on the medulla and lower </a:t>
            </a:r>
            <a:r>
              <a:rPr lang="en-US" sz="1600" b="1" dirty="0" err="1" smtClean="0"/>
              <a:t>pons</a:t>
            </a:r>
            <a:r>
              <a:rPr lang="en-US" sz="1600" b="1" dirty="0" smtClean="0"/>
              <a:t> with associated hydrocephalus and dilatation of the </a:t>
            </a:r>
            <a:r>
              <a:rPr lang="en-US" sz="1600" b="1" dirty="0" err="1" smtClean="0"/>
              <a:t>cisterna</a:t>
            </a:r>
            <a:r>
              <a:rPr lang="en-US" sz="1600" b="1" dirty="0" smtClean="0"/>
              <a:t> magna</a:t>
            </a:r>
            <a:r>
              <a:rPr lang="en-US" sz="1600" dirty="0" smtClean="0"/>
              <a:t>.</a:t>
            </a:r>
          </a:p>
          <a:p>
            <a:pPr algn="just"/>
            <a:r>
              <a:rPr lang="en-US" sz="1600" dirty="0" smtClean="0"/>
              <a:t>The findings are suggestive of </a:t>
            </a:r>
            <a:r>
              <a:rPr lang="en-US" sz="1600" b="1" dirty="0" smtClean="0"/>
              <a:t>meningioma</a:t>
            </a:r>
            <a:r>
              <a:rPr lang="en-US" sz="1600" dirty="0" smtClean="0"/>
              <a:t> with metastasis considered a less likely in </a:t>
            </a:r>
            <a:r>
              <a:rPr lang="en-US" sz="1600" dirty="0" err="1" smtClean="0"/>
              <a:t>ddx</a:t>
            </a:r>
            <a:r>
              <a:rPr lang="en-US" sz="1600" dirty="0" smtClean="0"/>
              <a:t>.</a:t>
            </a:r>
            <a:endParaRPr lang="en-US" sz="1600" dirty="0"/>
          </a:p>
        </p:txBody>
      </p:sp>
      <p:sp>
        <p:nvSpPr>
          <p:cNvPr id="2" name="Title 1"/>
          <p:cNvSpPr>
            <a:spLocks noGrp="1"/>
          </p:cNvSpPr>
          <p:nvPr>
            <p:ph type="title"/>
          </p:nvPr>
        </p:nvSpPr>
        <p:spPr/>
        <p:txBody>
          <a:bodyPr/>
          <a:lstStyle/>
          <a:p>
            <a:r>
              <a:rPr lang="en-US" sz="4400" dirty="0" smtClean="0">
                <a:latin typeface="Arial Rounded MT Bold" panose="020F0704030504030204" pitchFamily="34" charset="0"/>
              </a:rPr>
              <a:t>MRI REPORT</a:t>
            </a:r>
            <a:endParaRPr lang="en-US" sz="4400" dirty="0">
              <a:latin typeface="Arial Rounded MT Bold" panose="020F0704030504030204"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dirty="0"/>
              <a:t>An extra-axial mass lesion was identified in the </a:t>
            </a:r>
            <a:r>
              <a:rPr lang="en-US" dirty="0" err="1"/>
              <a:t>prepontine</a:t>
            </a:r>
            <a:r>
              <a:rPr lang="en-US" dirty="0"/>
              <a:t> region, most consistent with a </a:t>
            </a:r>
            <a:r>
              <a:rPr lang="en-US" b="1" dirty="0"/>
              <a:t>meningioma.</a:t>
            </a:r>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sz="4900" dirty="0" smtClean="0">
                <a:latin typeface="Arial Rounded MT Bold" panose="020F0704030504030204" pitchFamily="34" charset="0"/>
              </a:rPr>
              <a:t>Final </a:t>
            </a:r>
            <a:r>
              <a:rPr lang="en-US" sz="4900" dirty="0" err="1">
                <a:latin typeface="Arial Rounded MT Bold" panose="020F0704030504030204" pitchFamily="34" charset="0"/>
              </a:rPr>
              <a:t>Diangosis</a:t>
            </a:r>
            <a:r>
              <a:rPr lang="en-US" sz="4900" dirty="0">
                <a:latin typeface="Arial Rounded MT Bold" panose="020F0704030504030204" pitchFamily="34" charset="0"/>
              </a:rPr>
              <a:t>:</a:t>
            </a:r>
            <a:r>
              <a:rPr lang="en-US" dirty="0"/>
              <a:t/>
            </a:r>
            <a:br>
              <a:rPr lang="en-US" dirty="0"/>
            </a:br>
            <a:endParaRPr lang="en-US" dirty="0"/>
          </a:p>
        </p:txBody>
      </p:sp>
    </p:spTree>
    <p:extLst>
      <p:ext uri="{BB962C8B-B14F-4D97-AF65-F5344CB8AC3E}">
        <p14:creationId xmlns:p14="http://schemas.microsoft.com/office/powerpoint/2010/main" xmlns="" val="3211787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dirty="0" smtClean="0"/>
              <a:t>According to the MRI report and repeat neurology evaluation, the patient’s symptoms, including respiratory and swallowing difficulties, are explainable by a </a:t>
            </a:r>
            <a:r>
              <a:rPr lang="en-US" dirty="0" err="1" smtClean="0"/>
              <a:t>hyperintense</a:t>
            </a:r>
            <a:r>
              <a:rPr lang="en-US" dirty="0" smtClean="0"/>
              <a:t> mass lesion causing a mass effect on the </a:t>
            </a:r>
            <a:r>
              <a:rPr lang="en-US" dirty="0" err="1" smtClean="0"/>
              <a:t>cervicomedullary</a:t>
            </a:r>
            <a:r>
              <a:rPr lang="en-US" dirty="0" smtClean="0"/>
              <a:t> junction.</a:t>
            </a:r>
          </a:p>
          <a:p>
            <a:pPr algn="just"/>
            <a:r>
              <a:rPr lang="en-US" dirty="0" smtClean="0"/>
              <a:t>Ultimately, based on neurosurgical consultation, the patient was deemed a candidate for surgical resection of mass.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814</TotalTime>
  <Words>1324</Words>
  <Application>Microsoft Office PowerPoint</Application>
  <PresentationFormat>On-screen Show (4:3)</PresentationFormat>
  <Paragraphs>206</Paragraphs>
  <Slides>31</Slides>
  <Notes>0</Notes>
  <HiddenSlides>0</HiddenSlides>
  <MMClips>1</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Hardcover</vt:lpstr>
      <vt:lpstr>Clinical Problem Solving</vt:lpstr>
      <vt:lpstr>Slide 2</vt:lpstr>
      <vt:lpstr>ID</vt:lpstr>
      <vt:lpstr>CHIEF COMPLAINT </vt:lpstr>
      <vt:lpstr>Present Illness</vt:lpstr>
      <vt:lpstr>Present Illness</vt:lpstr>
      <vt:lpstr>Present Illness</vt:lpstr>
      <vt:lpstr>Slide 8</vt:lpstr>
      <vt:lpstr>Physical exam</vt:lpstr>
      <vt:lpstr>Physical exam</vt:lpstr>
      <vt:lpstr>Slide 11</vt:lpstr>
      <vt:lpstr>Chest ct 1405/01/12</vt:lpstr>
      <vt:lpstr>Chest ct video. 1405/01/12</vt:lpstr>
      <vt:lpstr>Brain ct   1405/01/19</vt:lpstr>
      <vt:lpstr>?</vt:lpstr>
      <vt:lpstr>Step2</vt:lpstr>
      <vt:lpstr>LAB</vt:lpstr>
      <vt:lpstr>LAB</vt:lpstr>
      <vt:lpstr> Initial management </vt:lpstr>
      <vt:lpstr>ECG</vt:lpstr>
      <vt:lpstr>Echocardiography</vt:lpstr>
      <vt:lpstr>CXR</vt:lpstr>
      <vt:lpstr> Disease course </vt:lpstr>
      <vt:lpstr>Disease course</vt:lpstr>
      <vt:lpstr>Slide 25</vt:lpstr>
      <vt:lpstr>Slide 26</vt:lpstr>
      <vt:lpstr>Slide 27</vt:lpstr>
      <vt:lpstr>BRAIN MRI  1405/02/28</vt:lpstr>
      <vt:lpstr>MRI REPORT</vt:lpstr>
      <vt:lpstr> Final Diangosis: </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AK</dc:creator>
  <cp:lastModifiedBy>app7</cp:lastModifiedBy>
  <cp:revision>88</cp:revision>
  <dcterms:created xsi:type="dcterms:W3CDTF">2026-05-29T15:00:34Z</dcterms:created>
  <dcterms:modified xsi:type="dcterms:W3CDTF">2026-06-28T10:01:17Z</dcterms:modified>
</cp:coreProperties>
</file>